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5143500" cx="9144000"/>
  <p:notesSz cx="6858000" cy="9144000"/>
  <p:embeddedFontLst>
    <p:embeddedFont>
      <p:font typeface="Roboto"/>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B6AA4AB-3832-4C1E-AAE1-5F376352AA8C}">
  <a:tblStyle styleId="{DB6AA4AB-3832-4C1E-AAE1-5F376352AA8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Roboto-bold.fntdata"/><Relationship Id="rId12" Type="http://schemas.openxmlformats.org/officeDocument/2006/relationships/slide" Target="slides/slide6.xml"/><Relationship Id="rId34" Type="http://schemas.openxmlformats.org/officeDocument/2006/relationships/font" Target="fonts/Roboto-regular.fntdata"/><Relationship Id="rId15" Type="http://schemas.openxmlformats.org/officeDocument/2006/relationships/slide" Target="slides/slide9.xml"/><Relationship Id="rId37" Type="http://schemas.openxmlformats.org/officeDocument/2006/relationships/font" Target="fonts/Roboto-boldItalic.fntdata"/><Relationship Id="rId14" Type="http://schemas.openxmlformats.org/officeDocument/2006/relationships/slide" Target="slides/slide8.xml"/><Relationship Id="rId36" Type="http://schemas.openxmlformats.org/officeDocument/2006/relationships/font" Target="fonts/Roboto-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5" name="Google Shape;5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7fbd65a13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7fbd65a13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chemeClr val="dk1"/>
                </a:solidFill>
                <a:latin typeface="Times New Roman"/>
                <a:ea typeface="Times New Roman"/>
                <a:cs typeface="Times New Roman"/>
                <a:sym typeface="Times New Roman"/>
              </a:rPr>
              <a:t>The above visualization we can notice that, the more number of accidents happens in between the hours from 15 to 20.</a:t>
            </a:r>
            <a:endParaRPr sz="1050">
              <a:solidFill>
                <a:schemeClr val="dk1"/>
              </a:solidFill>
              <a:latin typeface="Times New Roman"/>
              <a:ea typeface="Times New Roman"/>
              <a:cs typeface="Times New Roman"/>
              <a:sym typeface="Times New Roman"/>
            </a:endParaRPr>
          </a:p>
          <a:p>
            <a:pPr indent="0" lvl="0" marL="0" rtl="0" algn="l">
              <a:lnSpc>
                <a:spcPct val="135714"/>
              </a:lnSpc>
              <a:spcBef>
                <a:spcPts val="0"/>
              </a:spcBef>
              <a:spcAft>
                <a:spcPts val="0"/>
              </a:spcAft>
              <a:buClr>
                <a:schemeClr val="dk1"/>
              </a:buClr>
              <a:buSzPts val="1100"/>
              <a:buFont typeface="Arial"/>
              <a:buNone/>
            </a:pPr>
            <a:r>
              <a:rPr lang="en" sz="1050">
                <a:solidFill>
                  <a:schemeClr val="dk1"/>
                </a:solidFill>
                <a:latin typeface="Times New Roman"/>
                <a:ea typeface="Times New Roman"/>
                <a:cs typeface="Times New Roman"/>
                <a:sym typeface="Times New Roman"/>
              </a:rPr>
              <a:t>We can analyse that the count of accidents is more at night due to the less visibility the distance is hard to judge at night times.</a:t>
            </a:r>
            <a:endParaRPr sz="10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7fbd65a13a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7fbd65a13a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chemeClr val="dk1"/>
                </a:solidFill>
                <a:latin typeface="Times New Roman"/>
                <a:ea typeface="Times New Roman"/>
                <a:cs typeface="Times New Roman"/>
                <a:sym typeface="Times New Roman"/>
              </a:rPr>
              <a:t>From above plot we can see there are more accidents on 3-9 pm and in the morning in between 6-10 am. </a:t>
            </a:r>
            <a:endParaRPr sz="1050">
              <a:solidFill>
                <a:schemeClr val="dk1"/>
              </a:solidFill>
              <a:latin typeface="Times New Roman"/>
              <a:ea typeface="Times New Roman"/>
              <a:cs typeface="Times New Roman"/>
              <a:sym typeface="Times New Roman"/>
            </a:endParaRPr>
          </a:p>
          <a:p>
            <a:pPr indent="0" lvl="0" marL="0" rtl="0" algn="l">
              <a:lnSpc>
                <a:spcPct val="135714"/>
              </a:lnSpc>
              <a:spcBef>
                <a:spcPts val="0"/>
              </a:spcBef>
              <a:spcAft>
                <a:spcPts val="0"/>
              </a:spcAft>
              <a:buNone/>
            </a:pPr>
            <a:r>
              <a:rPr lang="en" sz="1050">
                <a:solidFill>
                  <a:schemeClr val="dk1"/>
                </a:solidFill>
                <a:latin typeface="Times New Roman"/>
                <a:ea typeface="Times New Roman"/>
                <a:cs typeface="Times New Roman"/>
                <a:sym typeface="Times New Roman"/>
              </a:rPr>
              <a:t>We can conclude it may be due to high traffic on office hours. Sundays and saturday have the least accidents as in weekend there is low traffic</a:t>
            </a:r>
            <a:endParaRPr sz="1050">
              <a:solidFill>
                <a:schemeClr val="dk1"/>
              </a:solidFill>
              <a:latin typeface="Times New Roman"/>
              <a:ea typeface="Times New Roman"/>
              <a:cs typeface="Times New Roman"/>
              <a:sym typeface="Times New Roman"/>
            </a:endParaRPr>
          </a:p>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7fbd65a13a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7fbd65a13a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chemeClr val="dk1"/>
                </a:solidFill>
                <a:latin typeface="Times New Roman"/>
                <a:ea typeface="Times New Roman"/>
                <a:cs typeface="Times New Roman"/>
                <a:sym typeface="Times New Roman"/>
              </a:rPr>
              <a:t>Most accidents were recorded on first five month of year this may be due to ice,fog and cold</a:t>
            </a:r>
            <a:endParaRPr sz="1050">
              <a:solidFill>
                <a:schemeClr val="dk1"/>
              </a:solidFill>
              <a:latin typeface="Times New Roman"/>
              <a:ea typeface="Times New Roman"/>
              <a:cs typeface="Times New Roman"/>
              <a:sym typeface="Times New Roman"/>
            </a:endParaRPr>
          </a:p>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7fbd65a13a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7fbd65a13a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chemeClr val="dk1"/>
                </a:solidFill>
                <a:latin typeface="Times New Roman"/>
                <a:ea typeface="Times New Roman"/>
                <a:cs typeface="Times New Roman"/>
                <a:sym typeface="Times New Roman"/>
              </a:rPr>
              <a:t>This is the time most people are returning home or going out and its getting darker </a:t>
            </a:r>
            <a:r>
              <a:rPr lang="en" sz="1050">
                <a:solidFill>
                  <a:schemeClr val="dk1"/>
                </a:solidFill>
                <a:latin typeface="Times New Roman"/>
                <a:ea typeface="Times New Roman"/>
                <a:cs typeface="Times New Roman"/>
                <a:sym typeface="Times New Roman"/>
              </a:rPr>
              <a:t>which</a:t>
            </a:r>
            <a:r>
              <a:rPr lang="en" sz="1050">
                <a:solidFill>
                  <a:schemeClr val="dk1"/>
                </a:solidFill>
                <a:latin typeface="Times New Roman"/>
                <a:ea typeface="Times New Roman"/>
                <a:cs typeface="Times New Roman"/>
                <a:sym typeface="Times New Roman"/>
              </a:rPr>
              <a:t> blocks vision and in spring as its warm, most people tend to go outside.</a:t>
            </a:r>
            <a:endParaRPr sz="1050">
              <a:solidFill>
                <a:schemeClr val="dk1"/>
              </a:solidFill>
              <a:latin typeface="Times New Roman"/>
              <a:ea typeface="Times New Roman"/>
              <a:cs typeface="Times New Roman"/>
              <a:sym typeface="Times New Roman"/>
            </a:endParaRPr>
          </a:p>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7fbd65a13a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7fbd65a13a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chemeClr val="dk1"/>
                </a:solidFill>
                <a:latin typeface="Times New Roman"/>
                <a:ea typeface="Times New Roman"/>
                <a:cs typeface="Times New Roman"/>
                <a:sym typeface="Times New Roman"/>
              </a:rPr>
              <a:t>This is the time most people are returning home or going out and its getting darker which blocks vision and in spring as its warm, most people tend to go outside.</a:t>
            </a:r>
            <a:endParaRPr sz="1050">
              <a:solidFill>
                <a:schemeClr val="dk1"/>
              </a:solidFill>
              <a:latin typeface="Times New Roman"/>
              <a:ea typeface="Times New Roman"/>
              <a:cs typeface="Times New Roman"/>
              <a:sym typeface="Times New Roman"/>
            </a:endParaRPr>
          </a:p>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7fbd65a13a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7fbd65a13a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chemeClr val="dk1"/>
                </a:solidFill>
                <a:latin typeface="Times New Roman"/>
                <a:ea typeface="Times New Roman"/>
                <a:cs typeface="Times New Roman"/>
                <a:sym typeface="Times New Roman"/>
              </a:rPr>
              <a:t>This is the time most people are returning home or going out and its getting darker which blocks vision and in spring as its warm, most people tend to go outside.</a:t>
            </a:r>
            <a:endParaRPr sz="1050">
              <a:solidFill>
                <a:schemeClr val="dk1"/>
              </a:solidFill>
              <a:latin typeface="Times New Roman"/>
              <a:ea typeface="Times New Roman"/>
              <a:cs typeface="Times New Roman"/>
              <a:sym typeface="Times New Roman"/>
            </a:endParaRPr>
          </a:p>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7fbd65a13a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7fbd65a13a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chemeClr val="dk1"/>
                </a:solidFill>
                <a:latin typeface="Times New Roman"/>
                <a:ea typeface="Times New Roman"/>
                <a:cs typeface="Times New Roman"/>
                <a:sym typeface="Times New Roman"/>
              </a:rPr>
              <a:t>This is the time most people are returning home or going out and its getting darker which blocks vision and in spring as its warm, most people tend to go outside.</a:t>
            </a:r>
            <a:endParaRPr sz="1050">
              <a:solidFill>
                <a:schemeClr val="dk1"/>
              </a:solidFill>
              <a:latin typeface="Times New Roman"/>
              <a:ea typeface="Times New Roman"/>
              <a:cs typeface="Times New Roman"/>
              <a:sym typeface="Times New Roman"/>
            </a:endParaRPr>
          </a:p>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7fbd65a13a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7fbd65a13a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chemeClr val="dk1"/>
                </a:solidFill>
                <a:latin typeface="Times New Roman"/>
                <a:ea typeface="Times New Roman"/>
                <a:cs typeface="Times New Roman"/>
                <a:sym typeface="Times New Roman"/>
              </a:rPr>
              <a:t>This is the time most people are returning home or going out and its getting darker which blocks vision and in spring as its warm, most people tend to go outside.</a:t>
            </a:r>
            <a:endParaRPr sz="1050">
              <a:solidFill>
                <a:schemeClr val="dk1"/>
              </a:solidFill>
              <a:latin typeface="Times New Roman"/>
              <a:ea typeface="Times New Roman"/>
              <a:cs typeface="Times New Roman"/>
              <a:sym typeface="Times New Roman"/>
            </a:endParaRPr>
          </a:p>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7fbd65a13a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7fbd65a13a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chemeClr val="dk1"/>
                </a:solidFill>
                <a:latin typeface="Times New Roman"/>
                <a:ea typeface="Times New Roman"/>
                <a:cs typeface="Times New Roman"/>
                <a:sym typeface="Times New Roman"/>
              </a:rPr>
              <a:t>In rainy days the count is more due to the roads are wet and there are high chances to get skid</a:t>
            </a:r>
            <a:endParaRPr sz="1050">
              <a:solidFill>
                <a:schemeClr val="dk1"/>
              </a:solidFill>
              <a:latin typeface="Times New Roman"/>
              <a:ea typeface="Times New Roman"/>
              <a:cs typeface="Times New Roman"/>
              <a:sym typeface="Times New Roman"/>
            </a:endParaRPr>
          </a:p>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7fbd65a13a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7fbd65a13a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rgbClr val="252525"/>
                </a:solidFill>
                <a:latin typeface="Times New Roman"/>
                <a:ea typeface="Times New Roman"/>
                <a:cs typeface="Times New Roman"/>
                <a:sym typeface="Times New Roman"/>
              </a:rPr>
              <a:t>Ford is the type of vehicle most of the crashes happened</a:t>
            </a:r>
            <a:endParaRPr sz="1050">
              <a:solidFill>
                <a:srgbClr val="252525"/>
              </a:solidFill>
              <a:latin typeface="Times New Roman"/>
              <a:ea typeface="Times New Roman"/>
              <a:cs typeface="Times New Roman"/>
              <a:sym typeface="Times New Roman"/>
            </a:endParaRPr>
          </a:p>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1a436fee7df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1a436fee7df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7fbd65a13a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7fbd65a13a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rgbClr val="252525"/>
                </a:solidFill>
                <a:latin typeface="Times New Roman"/>
                <a:ea typeface="Times New Roman"/>
                <a:cs typeface="Times New Roman"/>
                <a:sym typeface="Times New Roman"/>
              </a:rPr>
              <a:t>\\</a:t>
            </a:r>
            <a:endParaRPr sz="1050">
              <a:solidFill>
                <a:srgbClr val="252525"/>
              </a:solidFill>
              <a:latin typeface="Times New Roman"/>
              <a:ea typeface="Times New Roman"/>
              <a:cs typeface="Times New Roman"/>
              <a:sym typeface="Times New Roman"/>
            </a:endParaRPr>
          </a:p>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7fbd65a13a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7fbd65a13a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7fbd65a13a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7fbd65a13a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chemeClr val="dk1"/>
                </a:solidFill>
                <a:latin typeface="Times New Roman"/>
                <a:ea typeface="Times New Roman"/>
                <a:cs typeface="Times New Roman"/>
                <a:sym typeface="Times New Roman"/>
              </a:rPr>
              <a:t>Capital beltway is the highest risk main road where mostly accidents are occurred almost every year</a:t>
            </a:r>
            <a:endParaRPr sz="1050">
              <a:solidFill>
                <a:schemeClr val="dk1"/>
              </a:solidFill>
              <a:latin typeface="Times New Roman"/>
              <a:ea typeface="Times New Roman"/>
              <a:cs typeface="Times New Roman"/>
              <a:sym typeface="Times New Roman"/>
            </a:endParaRPr>
          </a:p>
          <a:p>
            <a:pPr indent="0" lvl="0" marL="0" rtl="0" algn="l">
              <a:lnSpc>
                <a:spcPct val="135714"/>
              </a:lnSpc>
              <a:spcBef>
                <a:spcPts val="0"/>
              </a:spcBef>
              <a:spcAft>
                <a:spcPts val="0"/>
              </a:spcAft>
              <a:buNone/>
            </a:pPr>
            <a:r>
              <a:t/>
            </a:r>
            <a:endParaRPr sz="1050">
              <a:solidFill>
                <a:srgbClr val="252525"/>
              </a:solidFill>
              <a:latin typeface="Times New Roman"/>
              <a:ea typeface="Times New Roman"/>
              <a:cs typeface="Times New Roman"/>
              <a:sym typeface="Times New Roman"/>
            </a:endParaRPr>
          </a:p>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7fbd65a13a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7fbd65a13a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lnSpc>
                <a:spcPct val="135714"/>
              </a:lnSpc>
              <a:spcBef>
                <a:spcPts val="0"/>
              </a:spcBef>
              <a:spcAft>
                <a:spcPts val="0"/>
              </a:spcAft>
              <a:buNone/>
            </a:pPr>
            <a:r>
              <a:rPr lang="en" sz="1050">
                <a:solidFill>
                  <a:srgbClr val="252525"/>
                </a:solidFill>
                <a:latin typeface="Times New Roman"/>
                <a:ea typeface="Times New Roman"/>
                <a:cs typeface="Times New Roman"/>
                <a:sym typeface="Times New Roman"/>
              </a:rPr>
              <a:t>Capital Beltway highway has the highest number of accidents and those were recorded on Thursday,Friday and Saturday and likewise</a:t>
            </a:r>
            <a:endParaRPr sz="1050">
              <a:solidFill>
                <a:srgbClr val="252525"/>
              </a:solidFill>
              <a:latin typeface="Times New Roman"/>
              <a:ea typeface="Times New Roman"/>
              <a:cs typeface="Times New Roman"/>
              <a:sym typeface="Times New Roman"/>
            </a:endParaRPr>
          </a:p>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7fbd65a13a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7fbd65a13a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7fbd65a13a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7fbd65a13a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7fbd65a13a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7fbd65a13a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t/>
            </a:r>
            <a:endParaRPr sz="10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7fc6249de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7fc6249de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1a436fee7df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1a436fee7df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a436fee7df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1a436fee7d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displot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a436fee7df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a436fee7df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a436fee7df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a436fee7d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countplot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a436fee7df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a436fee7df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Catplot - categorises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a436fee7df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a436fee7df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chemeClr val="dk1"/>
                </a:solidFill>
                <a:latin typeface="Times New Roman"/>
                <a:ea typeface="Times New Roman"/>
                <a:cs typeface="Times New Roman"/>
                <a:sym typeface="Times New Roman"/>
              </a:rPr>
              <a:t>The curve gradually falls after the spring and in summer the count of accidents is less. We can analyse that in after spring, more accidents took place due to the rain, ice and fog</a:t>
            </a:r>
            <a:endParaRPr sz="10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a436fee7df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a436fee7df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chemeClr val="dk1"/>
                </a:solidFill>
                <a:latin typeface="Times New Roman"/>
                <a:ea typeface="Times New Roman"/>
                <a:cs typeface="Times New Roman"/>
                <a:sym typeface="Times New Roman"/>
              </a:rPr>
              <a:t>From above figure we can analyse the count is more during Thursday's and Friday's.</a:t>
            </a:r>
            <a:endParaRPr sz="1050">
              <a:solidFill>
                <a:schemeClr val="dk1"/>
              </a:solidFill>
              <a:latin typeface="Times New Roman"/>
              <a:ea typeface="Times New Roman"/>
              <a:cs typeface="Times New Roman"/>
              <a:sym typeface="Times New Roman"/>
            </a:endParaRPr>
          </a:p>
          <a:p>
            <a:pPr indent="0" lvl="0" marL="0" rtl="0" algn="l">
              <a:lnSpc>
                <a:spcPct val="135714"/>
              </a:lnSpc>
              <a:spcBef>
                <a:spcPts val="0"/>
              </a:spcBef>
              <a:spcAft>
                <a:spcPts val="0"/>
              </a:spcAft>
              <a:buClr>
                <a:schemeClr val="dk1"/>
              </a:buClr>
              <a:buSzPts val="1100"/>
              <a:buFont typeface="Arial"/>
              <a:buNone/>
            </a:pPr>
            <a:r>
              <a:rPr lang="en" sz="1050">
                <a:solidFill>
                  <a:schemeClr val="dk1"/>
                </a:solidFill>
                <a:latin typeface="Times New Roman"/>
                <a:ea typeface="Times New Roman"/>
                <a:cs typeface="Times New Roman"/>
                <a:sym typeface="Times New Roman"/>
              </a:rPr>
              <a:t>We can notice during the working days there is huge traffic and chances of having crashes are also high</a:t>
            </a:r>
            <a:endParaRPr sz="10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 name="Shape 12"/>
        <p:cNvGrpSpPr/>
        <p:nvPr/>
      </p:nvGrpSpPr>
      <p:grpSpPr>
        <a:xfrm>
          <a:off x="0" y="0"/>
          <a:ext cx="0" cy="0"/>
          <a:chOff x="0" y="0"/>
          <a:chExt cx="0" cy="0"/>
        </a:xfrm>
      </p:grpSpPr>
      <p:sp>
        <p:nvSpPr>
          <p:cNvPr id="13" name="Google Shape;13;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 name="Google Shape;14;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 name="Shape 47"/>
        <p:cNvGrpSpPr/>
        <p:nvPr/>
      </p:nvGrpSpPr>
      <p:grpSpPr>
        <a:xfrm>
          <a:off x="0" y="0"/>
          <a:ext cx="0" cy="0"/>
          <a:chOff x="0" y="0"/>
          <a:chExt cx="0" cy="0"/>
        </a:xfrm>
      </p:grpSpPr>
      <p:sp>
        <p:nvSpPr>
          <p:cNvPr id="48" name="Google Shape;48;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9" name="Google Shape;49;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0" name="Google Shape;5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1" name="Shape 51"/>
        <p:cNvGrpSpPr/>
        <p:nvPr/>
      </p:nvGrpSpPr>
      <p:grpSpPr>
        <a:xfrm>
          <a:off x="0" y="0"/>
          <a:ext cx="0" cy="0"/>
          <a:chOff x="0" y="0"/>
          <a:chExt cx="0" cy="0"/>
        </a:xfrm>
      </p:grpSpPr>
      <p:sp>
        <p:nvSpPr>
          <p:cNvPr id="52" name="Google Shape;5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311700" y="649750"/>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222450"/>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649750"/>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649750"/>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5" name="Shape 35"/>
        <p:cNvGrpSpPr/>
        <p:nvPr/>
      </p:nvGrpSpPr>
      <p:grpSpPr>
        <a:xfrm>
          <a:off x="0" y="0"/>
          <a:ext cx="0" cy="0"/>
          <a:chOff x="0" y="0"/>
          <a:chExt cx="0" cy="0"/>
        </a:xfrm>
      </p:grpSpPr>
      <p:sp>
        <p:nvSpPr>
          <p:cNvPr id="36" name="Google Shape;36;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1" name="Google Shape;41;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Google Shape;42;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3" name="Google Shape;4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6" name="Google Shape;46;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8.xml"/><Relationship Id="rId10" Type="http://schemas.openxmlformats.org/officeDocument/2006/relationships/slideLayout" Target="../slideLayouts/slideLayout7.xml"/><Relationship Id="rId13" Type="http://schemas.openxmlformats.org/officeDocument/2006/relationships/slideLayout" Target="../slideLayouts/slideLayout10.xml"/><Relationship Id="rId12" Type="http://schemas.openxmlformats.org/officeDocument/2006/relationships/slideLayout" Target="../slideLayouts/slideLayout9.xml"/><Relationship Id="rId1" Type="http://schemas.openxmlformats.org/officeDocument/2006/relationships/image" Target="../media/image1.png"/><Relationship Id="rId2" Type="http://schemas.openxmlformats.org/officeDocument/2006/relationships/image" Target="../media/image17.png"/><Relationship Id="rId3" Type="http://schemas.openxmlformats.org/officeDocument/2006/relationships/image" Target="../media/image29.png"/><Relationship Id="rId4" Type="http://schemas.openxmlformats.org/officeDocument/2006/relationships/slideLayout" Target="../slideLayouts/slideLayout1.xml"/><Relationship Id="rId9" Type="http://schemas.openxmlformats.org/officeDocument/2006/relationships/slideLayout" Target="../slideLayouts/slideLayout6.xml"/><Relationship Id="rId15" Type="http://schemas.openxmlformats.org/officeDocument/2006/relationships/theme" Target="../theme/theme1.xml"/><Relationship Id="rId14" Type="http://schemas.openxmlformats.org/officeDocument/2006/relationships/slideLayout" Target="../slideLayouts/slideLayout1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pic>
        <p:nvPicPr>
          <p:cNvPr id="6" name="Google Shape;6;p1"/>
          <p:cNvPicPr preferRelativeResize="0"/>
          <p:nvPr/>
        </p:nvPicPr>
        <p:blipFill>
          <a:blip r:embed="rId1">
            <a:alphaModFix/>
          </a:blip>
          <a:stretch>
            <a:fillRect/>
          </a:stretch>
        </p:blipFill>
        <p:spPr>
          <a:xfrm>
            <a:off x="8159445" y="4144200"/>
            <a:ext cx="984551" cy="999300"/>
          </a:xfrm>
          <a:prstGeom prst="rect">
            <a:avLst/>
          </a:prstGeom>
          <a:noFill/>
          <a:ln>
            <a:noFill/>
          </a:ln>
        </p:spPr>
      </p:pic>
      <p:sp>
        <p:nvSpPr>
          <p:cNvPr id="7" name="Google Shape;7;p1"/>
          <p:cNvSpPr txBox="1"/>
          <p:nvPr>
            <p:ph type="title"/>
          </p:nvPr>
        </p:nvSpPr>
        <p:spPr>
          <a:xfrm>
            <a:off x="311700" y="649750"/>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8" name="Google Shape;8;p1"/>
          <p:cNvSpPr txBox="1"/>
          <p:nvPr>
            <p:ph idx="1" type="body"/>
          </p:nvPr>
        </p:nvSpPr>
        <p:spPr>
          <a:xfrm>
            <a:off x="311700" y="1222450"/>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9" name="Google Shape;9;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pic>
        <p:nvPicPr>
          <p:cNvPr id="10" name="Google Shape;10;p1"/>
          <p:cNvPicPr preferRelativeResize="0"/>
          <p:nvPr/>
        </p:nvPicPr>
        <p:blipFill>
          <a:blip r:embed="rId2">
            <a:alphaModFix/>
          </a:blip>
          <a:stretch>
            <a:fillRect/>
          </a:stretch>
        </p:blipFill>
        <p:spPr>
          <a:xfrm>
            <a:off x="0" y="0"/>
            <a:ext cx="9144000" cy="571500"/>
          </a:xfrm>
          <a:prstGeom prst="rect">
            <a:avLst/>
          </a:prstGeom>
          <a:noFill/>
          <a:ln>
            <a:noFill/>
          </a:ln>
        </p:spPr>
      </p:pic>
      <p:pic>
        <p:nvPicPr>
          <p:cNvPr id="11" name="Google Shape;11;p1"/>
          <p:cNvPicPr preferRelativeResize="0"/>
          <p:nvPr/>
        </p:nvPicPr>
        <p:blipFill>
          <a:blip r:embed="rId3">
            <a:alphaModFix/>
          </a:blip>
          <a:stretch>
            <a:fillRect/>
          </a:stretch>
        </p:blipFill>
        <p:spPr>
          <a:xfrm>
            <a:off x="388600" y="65336"/>
            <a:ext cx="1913424" cy="440825"/>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4"/>
    <p:sldLayoutId id="2147483649" r:id="rId5"/>
    <p:sldLayoutId id="2147483650" r:id="rId6"/>
    <p:sldLayoutId id="2147483651" r:id="rId7"/>
    <p:sldLayoutId id="2147483652" r:id="rId8"/>
    <p:sldLayoutId id="2147483653" r:id="rId9"/>
    <p:sldLayoutId id="2147483654" r:id="rId10"/>
    <p:sldLayoutId id="2147483655" r:id="rId11"/>
    <p:sldLayoutId id="2147483656" r:id="rId12"/>
    <p:sldLayoutId id="2147483657" r:id="rId13"/>
    <p:sldLayoutId id="2147483658"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6.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2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 name="Shape 56"/>
        <p:cNvGrpSpPr/>
        <p:nvPr/>
      </p:nvGrpSpPr>
      <p:grpSpPr>
        <a:xfrm>
          <a:off x="0" y="0"/>
          <a:ext cx="0" cy="0"/>
          <a:chOff x="0" y="0"/>
          <a:chExt cx="0" cy="0"/>
        </a:xfrm>
      </p:grpSpPr>
      <p:sp>
        <p:nvSpPr>
          <p:cNvPr id="57" name="Google Shape;57;p13"/>
          <p:cNvSpPr txBox="1"/>
          <p:nvPr>
            <p:ph type="ctrTitle"/>
          </p:nvPr>
        </p:nvSpPr>
        <p:spPr>
          <a:xfrm>
            <a:off x="311700" y="896475"/>
            <a:ext cx="8520600" cy="1344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3200">
                <a:latin typeface="Times New Roman"/>
                <a:ea typeface="Times New Roman"/>
                <a:cs typeface="Times New Roman"/>
                <a:sym typeface="Times New Roman"/>
              </a:rPr>
              <a:t>Data Analysis on </a:t>
            </a:r>
            <a:endParaRPr b="1" sz="3200">
              <a:latin typeface="Times New Roman"/>
              <a:ea typeface="Times New Roman"/>
              <a:cs typeface="Times New Roman"/>
              <a:sym typeface="Times New Roman"/>
            </a:endParaRPr>
          </a:p>
          <a:p>
            <a:pPr indent="0" lvl="0" marL="0" rtl="0" algn="ctr">
              <a:spcBef>
                <a:spcPts val="0"/>
              </a:spcBef>
              <a:spcAft>
                <a:spcPts val="0"/>
              </a:spcAft>
              <a:buNone/>
            </a:pPr>
            <a:r>
              <a:rPr b="1" lang="en" sz="3200">
                <a:highlight>
                  <a:srgbClr val="FFFFFF"/>
                </a:highlight>
                <a:latin typeface="Times New Roman"/>
                <a:ea typeface="Times New Roman"/>
                <a:cs typeface="Times New Roman"/>
                <a:sym typeface="Times New Roman"/>
              </a:rPr>
              <a:t>Maryland’s Statewide Vehicle Crashes</a:t>
            </a:r>
            <a:endParaRPr b="1" sz="3200">
              <a:latin typeface="Times New Roman"/>
              <a:ea typeface="Times New Roman"/>
              <a:cs typeface="Times New Roman"/>
              <a:sym typeface="Times New Roman"/>
            </a:endParaRPr>
          </a:p>
        </p:txBody>
      </p:sp>
      <p:sp>
        <p:nvSpPr>
          <p:cNvPr id="58" name="Google Shape;58;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lnSpc>
                <a:spcPct val="90000"/>
              </a:lnSpc>
              <a:spcBef>
                <a:spcPts val="0"/>
              </a:spcBef>
              <a:spcAft>
                <a:spcPts val="0"/>
              </a:spcAft>
              <a:buClr>
                <a:schemeClr val="dk1"/>
              </a:buClr>
              <a:buSzPts val="1800"/>
              <a:buFont typeface="Arial"/>
              <a:buNone/>
            </a:pPr>
            <a:r>
              <a:rPr b="1" lang="en" sz="1800">
                <a:solidFill>
                  <a:schemeClr val="dk1"/>
                </a:solidFill>
                <a:latin typeface="Times New Roman"/>
                <a:ea typeface="Times New Roman"/>
                <a:cs typeface="Times New Roman"/>
                <a:sym typeface="Times New Roman"/>
              </a:rPr>
              <a:t>Group C:</a:t>
            </a:r>
            <a:r>
              <a:rPr lang="en" sz="1800">
                <a:solidFill>
                  <a:schemeClr val="dk1"/>
                </a:solidFill>
                <a:latin typeface="Times New Roman"/>
                <a:ea typeface="Times New Roman"/>
                <a:cs typeface="Times New Roman"/>
                <a:sym typeface="Times New Roman"/>
              </a:rPr>
              <a:t>  Dibya Pandey Adhikari, </a:t>
            </a:r>
            <a:r>
              <a:rPr lang="en" sz="1800">
                <a:solidFill>
                  <a:schemeClr val="dk1"/>
                </a:solidFill>
                <a:latin typeface="Times New Roman"/>
                <a:ea typeface="Times New Roman"/>
                <a:cs typeface="Times New Roman"/>
                <a:sym typeface="Times New Roman"/>
              </a:rPr>
              <a:t>Jael Kruthi Battana, </a:t>
            </a:r>
            <a:r>
              <a:rPr lang="en" sz="1800">
                <a:solidFill>
                  <a:schemeClr val="dk1"/>
                </a:solidFill>
                <a:latin typeface="Times New Roman"/>
                <a:ea typeface="Times New Roman"/>
                <a:cs typeface="Times New Roman"/>
                <a:sym typeface="Times New Roman"/>
              </a:rPr>
              <a:t>Pragathi Gopishetty</a:t>
            </a:r>
            <a:endParaRPr sz="2400">
              <a:solidFill>
                <a:schemeClr val="dk1"/>
              </a:solidFill>
              <a:latin typeface="Calibri"/>
              <a:ea typeface="Calibri"/>
              <a:cs typeface="Calibri"/>
              <a:sym typeface="Calibri"/>
            </a:endParaRPr>
          </a:p>
          <a:p>
            <a:pPr indent="0" lvl="0" marL="0" rtl="0" algn="ctr">
              <a:lnSpc>
                <a:spcPct val="90000"/>
              </a:lnSpc>
              <a:spcBef>
                <a:spcPts val="1000"/>
              </a:spcBef>
              <a:spcAft>
                <a:spcPts val="0"/>
              </a:spcAft>
              <a:buClr>
                <a:schemeClr val="dk1"/>
              </a:buClr>
              <a:buSzPts val="1800"/>
              <a:buFont typeface="Arial"/>
              <a:buNone/>
            </a:pPr>
            <a:r>
              <a:t/>
            </a:r>
            <a:endParaRPr sz="1800">
              <a:solidFill>
                <a:schemeClr val="dk1"/>
              </a:solidFill>
              <a:latin typeface="Times New Roman"/>
              <a:ea typeface="Times New Roman"/>
              <a:cs typeface="Times New Roman"/>
              <a:sym typeface="Times New Roman"/>
            </a:endParaRPr>
          </a:p>
          <a:p>
            <a:pPr indent="0" lvl="0" marL="0" rtl="0" algn="ctr">
              <a:lnSpc>
                <a:spcPct val="90000"/>
              </a:lnSpc>
              <a:spcBef>
                <a:spcPts val="1000"/>
              </a:spcBef>
              <a:spcAft>
                <a:spcPts val="0"/>
              </a:spcAft>
              <a:buClr>
                <a:schemeClr val="dk1"/>
              </a:buClr>
              <a:buSzPts val="1800"/>
              <a:buFont typeface="Arial"/>
              <a:buNone/>
            </a:pPr>
            <a:r>
              <a:rPr b="1" lang="en" sz="1800">
                <a:solidFill>
                  <a:schemeClr val="dk1"/>
                </a:solidFill>
                <a:latin typeface="Times New Roman"/>
                <a:ea typeface="Times New Roman"/>
                <a:cs typeface="Times New Roman"/>
                <a:sym typeface="Times New Roman"/>
              </a:rPr>
              <a:t>DATA 690:</a:t>
            </a:r>
            <a:r>
              <a:rPr lang="en" sz="1800">
                <a:solidFill>
                  <a:schemeClr val="dk1"/>
                </a:solidFill>
                <a:latin typeface="Times New Roman"/>
                <a:ea typeface="Times New Roman"/>
                <a:cs typeface="Times New Roman"/>
                <a:sym typeface="Times New Roman"/>
              </a:rPr>
              <a:t> Special topics in Data Science (Stats and visualization)</a:t>
            </a:r>
            <a:endParaRPr sz="2400">
              <a:solidFill>
                <a:schemeClr val="dk1"/>
              </a:solidFill>
              <a:latin typeface="Calibri"/>
              <a:ea typeface="Calibri"/>
              <a:cs typeface="Calibri"/>
              <a:sym typeface="Calibri"/>
            </a:endParaRPr>
          </a:p>
          <a:p>
            <a:pPr indent="0" lvl="0" marL="0" rtl="0" algn="ctr">
              <a:lnSpc>
                <a:spcPct val="90000"/>
              </a:lnSpc>
              <a:spcBef>
                <a:spcPts val="1000"/>
              </a:spcBef>
              <a:spcAft>
                <a:spcPts val="0"/>
              </a:spcAft>
              <a:buNone/>
            </a:pPr>
            <a:r>
              <a:rPr b="1" lang="en" sz="1800">
                <a:solidFill>
                  <a:schemeClr val="dk1"/>
                </a:solidFill>
                <a:latin typeface="Times New Roman"/>
                <a:ea typeface="Times New Roman"/>
                <a:cs typeface="Times New Roman"/>
                <a:sym typeface="Times New Roman"/>
              </a:rPr>
              <a:t>Professor</a:t>
            </a:r>
            <a:r>
              <a:rPr lang="en" sz="1800">
                <a:solidFill>
                  <a:schemeClr val="dk1"/>
                </a:solidFill>
                <a:latin typeface="Times New Roman"/>
                <a:ea typeface="Times New Roman"/>
                <a:cs typeface="Times New Roman"/>
                <a:sym typeface="Times New Roman"/>
              </a:rPr>
              <a:t>: Ergun Kacar</a:t>
            </a:r>
            <a:endParaRPr sz="1800">
              <a:solidFill>
                <a:schemeClr val="dk1"/>
              </a:solidFill>
              <a:latin typeface="Times New Roman"/>
              <a:ea typeface="Times New Roman"/>
              <a:cs typeface="Times New Roman"/>
              <a:sym typeface="Times New Roman"/>
            </a:endParaRPr>
          </a:p>
          <a:p>
            <a:pPr indent="0" lvl="0" marL="0" rtl="0" algn="ctr">
              <a:lnSpc>
                <a:spcPct val="90000"/>
              </a:lnSpc>
              <a:spcBef>
                <a:spcPts val="1000"/>
              </a:spcBef>
              <a:spcAft>
                <a:spcPts val="0"/>
              </a:spcAft>
              <a:buNone/>
            </a:pPr>
            <a:r>
              <a:rPr lang="en" sz="1800">
                <a:solidFill>
                  <a:schemeClr val="dk1"/>
                </a:solidFill>
                <a:latin typeface="Times New Roman"/>
                <a:ea typeface="Times New Roman"/>
                <a:cs typeface="Times New Roman"/>
                <a:sym typeface="Times New Roman"/>
              </a:rPr>
              <a:t>December 5, 2022</a:t>
            </a:r>
            <a:endParaRPr sz="2400">
              <a:solidFill>
                <a:schemeClr val="dk1"/>
              </a:solidFill>
              <a:latin typeface="Calibri"/>
              <a:ea typeface="Calibri"/>
              <a:cs typeface="Calibri"/>
              <a:sym typeface="Calibri"/>
            </a:endParaRPr>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ph type="title"/>
          </p:nvPr>
        </p:nvSpPr>
        <p:spPr>
          <a:xfrm>
            <a:off x="277350" y="606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Exploratory Data Analysis</a:t>
            </a:r>
            <a:endParaRPr b="1" sz="2400">
              <a:latin typeface="Times New Roman"/>
              <a:ea typeface="Times New Roman"/>
              <a:cs typeface="Times New Roman"/>
              <a:sym typeface="Times New Roman"/>
            </a:endParaRPr>
          </a:p>
        </p:txBody>
      </p:sp>
      <p:sp>
        <p:nvSpPr>
          <p:cNvPr id="118" name="Google Shape;118;p22"/>
          <p:cNvSpPr txBox="1"/>
          <p:nvPr/>
        </p:nvSpPr>
        <p:spPr>
          <a:xfrm>
            <a:off x="230325" y="1179525"/>
            <a:ext cx="8082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Highest number of accidents occurred at which hour in the day which is at the 17th hour approximately around 5 pm in the evening</a:t>
            </a:r>
            <a:endParaRPr sz="1200">
              <a:latin typeface="Times New Roman"/>
              <a:ea typeface="Times New Roman"/>
              <a:cs typeface="Times New Roman"/>
              <a:sym typeface="Times New Roman"/>
            </a:endParaRPr>
          </a:p>
        </p:txBody>
      </p:sp>
      <p:pic>
        <p:nvPicPr>
          <p:cNvPr id="119" name="Google Shape;119;p22"/>
          <p:cNvPicPr preferRelativeResize="0"/>
          <p:nvPr/>
        </p:nvPicPr>
        <p:blipFill>
          <a:blip r:embed="rId3">
            <a:alphaModFix/>
          </a:blip>
          <a:stretch>
            <a:fillRect/>
          </a:stretch>
        </p:blipFill>
        <p:spPr>
          <a:xfrm>
            <a:off x="357325" y="1733625"/>
            <a:ext cx="8039651" cy="30701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3"/>
          <p:cNvSpPr txBox="1"/>
          <p:nvPr>
            <p:ph type="title"/>
          </p:nvPr>
        </p:nvSpPr>
        <p:spPr>
          <a:xfrm>
            <a:off x="277350" y="606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Exploratory Data Analysis</a:t>
            </a:r>
            <a:endParaRPr b="1" sz="2400">
              <a:latin typeface="Times New Roman"/>
              <a:ea typeface="Times New Roman"/>
              <a:cs typeface="Times New Roman"/>
              <a:sym typeface="Times New Roman"/>
            </a:endParaRPr>
          </a:p>
        </p:txBody>
      </p:sp>
      <p:sp>
        <p:nvSpPr>
          <p:cNvPr id="125" name="Google Shape;125;p23"/>
          <p:cNvSpPr txBox="1"/>
          <p:nvPr/>
        </p:nvSpPr>
        <p:spPr>
          <a:xfrm>
            <a:off x="230325" y="1179525"/>
            <a:ext cx="8082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Analysis of crashes at any given hour of the day on every day of the week</a:t>
            </a:r>
            <a:endParaRPr sz="1200">
              <a:latin typeface="Times New Roman"/>
              <a:ea typeface="Times New Roman"/>
              <a:cs typeface="Times New Roman"/>
              <a:sym typeface="Times New Roman"/>
            </a:endParaRPr>
          </a:p>
        </p:txBody>
      </p:sp>
      <p:pic>
        <p:nvPicPr>
          <p:cNvPr id="126" name="Google Shape;126;p23"/>
          <p:cNvPicPr preferRelativeResize="0"/>
          <p:nvPr/>
        </p:nvPicPr>
        <p:blipFill>
          <a:blip r:embed="rId3">
            <a:alphaModFix/>
          </a:blip>
          <a:stretch>
            <a:fillRect/>
          </a:stretch>
        </p:blipFill>
        <p:spPr>
          <a:xfrm>
            <a:off x="277350" y="1733625"/>
            <a:ext cx="8429926" cy="32782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4"/>
          <p:cNvSpPr txBox="1"/>
          <p:nvPr>
            <p:ph type="title"/>
          </p:nvPr>
        </p:nvSpPr>
        <p:spPr>
          <a:xfrm>
            <a:off x="277350" y="606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Exploratory Data Analysis</a:t>
            </a:r>
            <a:endParaRPr b="1" sz="2400">
              <a:latin typeface="Times New Roman"/>
              <a:ea typeface="Times New Roman"/>
              <a:cs typeface="Times New Roman"/>
              <a:sym typeface="Times New Roman"/>
            </a:endParaRPr>
          </a:p>
        </p:txBody>
      </p:sp>
      <p:sp>
        <p:nvSpPr>
          <p:cNvPr id="132" name="Google Shape;132;p24"/>
          <p:cNvSpPr txBox="1"/>
          <p:nvPr/>
        </p:nvSpPr>
        <p:spPr>
          <a:xfrm>
            <a:off x="230325" y="1179525"/>
            <a:ext cx="8082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Analysis of crashes every month of an year</a:t>
            </a:r>
            <a:endParaRPr sz="1200">
              <a:latin typeface="Times New Roman"/>
              <a:ea typeface="Times New Roman"/>
              <a:cs typeface="Times New Roman"/>
              <a:sym typeface="Times New Roman"/>
            </a:endParaRPr>
          </a:p>
        </p:txBody>
      </p:sp>
      <p:pic>
        <p:nvPicPr>
          <p:cNvPr id="133" name="Google Shape;133;p24"/>
          <p:cNvPicPr preferRelativeResize="0"/>
          <p:nvPr/>
        </p:nvPicPr>
        <p:blipFill>
          <a:blip r:embed="rId3">
            <a:alphaModFix/>
          </a:blip>
          <a:stretch>
            <a:fillRect/>
          </a:stretch>
        </p:blipFill>
        <p:spPr>
          <a:xfrm>
            <a:off x="321650" y="1548825"/>
            <a:ext cx="8520602" cy="348645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5"/>
          <p:cNvSpPr txBox="1"/>
          <p:nvPr>
            <p:ph type="title"/>
          </p:nvPr>
        </p:nvSpPr>
        <p:spPr>
          <a:xfrm>
            <a:off x="277350" y="606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Exploratory Data Analysis</a:t>
            </a:r>
            <a:endParaRPr b="1" sz="2400">
              <a:latin typeface="Times New Roman"/>
              <a:ea typeface="Times New Roman"/>
              <a:cs typeface="Times New Roman"/>
              <a:sym typeface="Times New Roman"/>
            </a:endParaRPr>
          </a:p>
        </p:txBody>
      </p:sp>
      <p:sp>
        <p:nvSpPr>
          <p:cNvPr id="139" name="Google Shape;139;p25"/>
          <p:cNvSpPr txBox="1"/>
          <p:nvPr/>
        </p:nvSpPr>
        <p:spPr>
          <a:xfrm>
            <a:off x="230325" y="1179525"/>
            <a:ext cx="8082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Most number of crashes have occurred in the evening especially in the spring season.</a:t>
            </a:r>
            <a:endParaRPr sz="1200">
              <a:latin typeface="Times New Roman"/>
              <a:ea typeface="Times New Roman"/>
              <a:cs typeface="Times New Roman"/>
              <a:sym typeface="Times New Roman"/>
            </a:endParaRPr>
          </a:p>
        </p:txBody>
      </p:sp>
      <p:pic>
        <p:nvPicPr>
          <p:cNvPr id="140" name="Google Shape;140;p25"/>
          <p:cNvPicPr preferRelativeResize="0"/>
          <p:nvPr/>
        </p:nvPicPr>
        <p:blipFill>
          <a:blip r:embed="rId3">
            <a:alphaModFix/>
          </a:blip>
          <a:stretch>
            <a:fillRect/>
          </a:stretch>
        </p:blipFill>
        <p:spPr>
          <a:xfrm>
            <a:off x="321650" y="1616600"/>
            <a:ext cx="3401226" cy="3289876"/>
          </a:xfrm>
          <a:prstGeom prst="rect">
            <a:avLst/>
          </a:prstGeom>
          <a:noFill/>
          <a:ln>
            <a:noFill/>
          </a:ln>
        </p:spPr>
      </p:pic>
      <p:pic>
        <p:nvPicPr>
          <p:cNvPr id="141" name="Google Shape;141;p25"/>
          <p:cNvPicPr preferRelativeResize="0"/>
          <p:nvPr/>
        </p:nvPicPr>
        <p:blipFill>
          <a:blip r:embed="rId4">
            <a:alphaModFix/>
          </a:blip>
          <a:stretch>
            <a:fillRect/>
          </a:stretch>
        </p:blipFill>
        <p:spPr>
          <a:xfrm>
            <a:off x="4909625" y="1616600"/>
            <a:ext cx="3308699" cy="32898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6"/>
          <p:cNvSpPr txBox="1"/>
          <p:nvPr/>
        </p:nvSpPr>
        <p:spPr>
          <a:xfrm>
            <a:off x="230325" y="718775"/>
            <a:ext cx="87027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We have analysed that Baltimore county has the highest number of crashes among all the county’s. </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Analysis on why there are more crashes based on road condition, surface and divider descriptions.</a:t>
            </a:r>
            <a:endParaRPr sz="1200">
              <a:latin typeface="Times New Roman"/>
              <a:ea typeface="Times New Roman"/>
              <a:cs typeface="Times New Roman"/>
              <a:sym typeface="Times New Roman"/>
            </a:endParaRPr>
          </a:p>
        </p:txBody>
      </p:sp>
      <p:pic>
        <p:nvPicPr>
          <p:cNvPr id="147" name="Google Shape;147;p26"/>
          <p:cNvPicPr preferRelativeResize="0"/>
          <p:nvPr/>
        </p:nvPicPr>
        <p:blipFill>
          <a:blip r:embed="rId3">
            <a:alphaModFix/>
          </a:blip>
          <a:stretch>
            <a:fillRect/>
          </a:stretch>
        </p:blipFill>
        <p:spPr>
          <a:xfrm>
            <a:off x="340475" y="1368850"/>
            <a:ext cx="4231526" cy="3565826"/>
          </a:xfrm>
          <a:prstGeom prst="rect">
            <a:avLst/>
          </a:prstGeom>
          <a:noFill/>
          <a:ln>
            <a:noFill/>
          </a:ln>
        </p:spPr>
      </p:pic>
      <p:pic>
        <p:nvPicPr>
          <p:cNvPr id="148" name="Google Shape;148;p26"/>
          <p:cNvPicPr preferRelativeResize="0"/>
          <p:nvPr/>
        </p:nvPicPr>
        <p:blipFill>
          <a:blip r:embed="rId4">
            <a:alphaModFix/>
          </a:blip>
          <a:stretch>
            <a:fillRect/>
          </a:stretch>
        </p:blipFill>
        <p:spPr>
          <a:xfrm>
            <a:off x="4572000" y="1453500"/>
            <a:ext cx="4361024" cy="34811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7"/>
          <p:cNvSpPr txBox="1"/>
          <p:nvPr/>
        </p:nvSpPr>
        <p:spPr>
          <a:xfrm>
            <a:off x="5016525" y="1362050"/>
            <a:ext cx="3775500" cy="16227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From plottings we can say that in Baltimore county many crashes have occured due to view of roads being obstructed and also due to the two sided road not being divided in between. People did not necessarily know which way to take and took the wrong </a:t>
            </a:r>
            <a:r>
              <a:rPr lang="en" sz="1200">
                <a:solidFill>
                  <a:schemeClr val="dk1"/>
                </a:solidFill>
                <a:latin typeface="Times New Roman"/>
                <a:ea typeface="Times New Roman"/>
                <a:cs typeface="Times New Roman"/>
                <a:sym typeface="Times New Roman"/>
              </a:rPr>
              <a:t>division</a:t>
            </a:r>
            <a:r>
              <a:rPr lang="en" sz="1200">
                <a:solidFill>
                  <a:schemeClr val="dk1"/>
                </a:solidFill>
                <a:latin typeface="Times New Roman"/>
                <a:ea typeface="Times New Roman"/>
                <a:cs typeface="Times New Roman"/>
                <a:sym typeface="Times New Roman"/>
              </a:rPr>
              <a:t>.</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latin typeface="Times New Roman"/>
              <a:ea typeface="Times New Roman"/>
              <a:cs typeface="Times New Roman"/>
              <a:sym typeface="Times New Roman"/>
            </a:endParaRPr>
          </a:p>
        </p:txBody>
      </p:sp>
      <p:pic>
        <p:nvPicPr>
          <p:cNvPr id="154" name="Google Shape;154;p27"/>
          <p:cNvPicPr preferRelativeResize="0"/>
          <p:nvPr/>
        </p:nvPicPr>
        <p:blipFill>
          <a:blip r:embed="rId3">
            <a:alphaModFix/>
          </a:blip>
          <a:stretch>
            <a:fillRect/>
          </a:stretch>
        </p:blipFill>
        <p:spPr>
          <a:xfrm>
            <a:off x="227625" y="1249225"/>
            <a:ext cx="4520949" cy="30178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8"/>
          <p:cNvSpPr txBox="1"/>
          <p:nvPr/>
        </p:nvSpPr>
        <p:spPr>
          <a:xfrm>
            <a:off x="208800" y="656825"/>
            <a:ext cx="86772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Analysis on injuries caused by crashes in each county.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Most of crashes had no injuries associated to them in every county.</a:t>
            </a:r>
            <a:endParaRPr sz="1200">
              <a:solidFill>
                <a:schemeClr val="dk1"/>
              </a:solidFill>
              <a:latin typeface="Times New Roman"/>
              <a:ea typeface="Times New Roman"/>
              <a:cs typeface="Times New Roman"/>
              <a:sym typeface="Times New Roman"/>
            </a:endParaRPr>
          </a:p>
        </p:txBody>
      </p:sp>
      <p:pic>
        <p:nvPicPr>
          <p:cNvPr id="160" name="Google Shape;160;p28"/>
          <p:cNvPicPr preferRelativeResize="0"/>
          <p:nvPr/>
        </p:nvPicPr>
        <p:blipFill>
          <a:blip r:embed="rId3">
            <a:alphaModFix/>
          </a:blip>
          <a:stretch>
            <a:fillRect/>
          </a:stretch>
        </p:blipFill>
        <p:spPr>
          <a:xfrm>
            <a:off x="257100" y="1260025"/>
            <a:ext cx="8346751" cy="35825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9"/>
          <p:cNvSpPr txBox="1"/>
          <p:nvPr/>
        </p:nvSpPr>
        <p:spPr>
          <a:xfrm>
            <a:off x="233400" y="656825"/>
            <a:ext cx="86772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Analysis on injuries caused by crashes in each county.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Most of crashes had no injuries associated to them in every county.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Other than no injury, we can see that most crashes had possible incapacitating injuries in every county.</a:t>
            </a:r>
            <a:endParaRPr sz="1200">
              <a:solidFill>
                <a:schemeClr val="dk1"/>
              </a:solidFill>
              <a:latin typeface="Times New Roman"/>
              <a:ea typeface="Times New Roman"/>
              <a:cs typeface="Times New Roman"/>
              <a:sym typeface="Times New Roman"/>
            </a:endParaRPr>
          </a:p>
        </p:txBody>
      </p:sp>
      <p:pic>
        <p:nvPicPr>
          <p:cNvPr id="166" name="Google Shape;166;p29"/>
          <p:cNvPicPr preferRelativeResize="0"/>
          <p:nvPr/>
        </p:nvPicPr>
        <p:blipFill>
          <a:blip r:embed="rId3">
            <a:alphaModFix/>
          </a:blip>
          <a:stretch>
            <a:fillRect/>
          </a:stretch>
        </p:blipFill>
        <p:spPr>
          <a:xfrm>
            <a:off x="302850" y="1429275"/>
            <a:ext cx="8150549" cy="348660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0"/>
          <p:cNvSpPr txBox="1"/>
          <p:nvPr/>
        </p:nvSpPr>
        <p:spPr>
          <a:xfrm>
            <a:off x="233400" y="656825"/>
            <a:ext cx="8677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Analysis of the weather conditions during a vehicle crash. </a:t>
            </a:r>
            <a:endParaRPr sz="1200">
              <a:solidFill>
                <a:schemeClr val="dk1"/>
              </a:solidFill>
              <a:latin typeface="Times New Roman"/>
              <a:ea typeface="Times New Roman"/>
              <a:cs typeface="Times New Roman"/>
              <a:sym typeface="Times New Roman"/>
            </a:endParaRPr>
          </a:p>
        </p:txBody>
      </p:sp>
      <p:pic>
        <p:nvPicPr>
          <p:cNvPr id="172" name="Google Shape;172;p30"/>
          <p:cNvPicPr preferRelativeResize="0"/>
          <p:nvPr/>
        </p:nvPicPr>
        <p:blipFill>
          <a:blip r:embed="rId3">
            <a:alphaModFix/>
          </a:blip>
          <a:stretch>
            <a:fillRect/>
          </a:stretch>
        </p:blipFill>
        <p:spPr>
          <a:xfrm>
            <a:off x="359275" y="1645550"/>
            <a:ext cx="8075325" cy="327032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1"/>
          <p:cNvSpPr txBox="1"/>
          <p:nvPr/>
        </p:nvSpPr>
        <p:spPr>
          <a:xfrm>
            <a:off x="233400" y="656825"/>
            <a:ext cx="8677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Analysis of the type of vehicle involved </a:t>
            </a:r>
            <a:r>
              <a:rPr lang="en" sz="1200">
                <a:solidFill>
                  <a:schemeClr val="dk1"/>
                </a:solidFill>
                <a:latin typeface="Times New Roman"/>
                <a:ea typeface="Times New Roman"/>
                <a:cs typeface="Times New Roman"/>
                <a:sym typeface="Times New Roman"/>
              </a:rPr>
              <a:t>most</a:t>
            </a:r>
            <a:r>
              <a:rPr lang="en" sz="1200">
                <a:solidFill>
                  <a:schemeClr val="dk1"/>
                </a:solidFill>
                <a:latin typeface="Times New Roman"/>
                <a:ea typeface="Times New Roman"/>
                <a:cs typeface="Times New Roman"/>
                <a:sym typeface="Times New Roman"/>
              </a:rPr>
              <a:t> crashes. </a:t>
            </a:r>
            <a:endParaRPr sz="1200">
              <a:solidFill>
                <a:schemeClr val="dk1"/>
              </a:solidFill>
              <a:latin typeface="Times New Roman"/>
              <a:ea typeface="Times New Roman"/>
              <a:cs typeface="Times New Roman"/>
              <a:sym typeface="Times New Roman"/>
            </a:endParaRPr>
          </a:p>
        </p:txBody>
      </p:sp>
      <p:pic>
        <p:nvPicPr>
          <p:cNvPr id="178" name="Google Shape;178;p31"/>
          <p:cNvPicPr preferRelativeResize="0"/>
          <p:nvPr/>
        </p:nvPicPr>
        <p:blipFill>
          <a:blip r:embed="rId3">
            <a:alphaModFix/>
          </a:blip>
          <a:stretch>
            <a:fillRect/>
          </a:stretch>
        </p:blipFill>
        <p:spPr>
          <a:xfrm>
            <a:off x="340475" y="1288225"/>
            <a:ext cx="7906052" cy="36370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txBox="1"/>
          <p:nvPr>
            <p:ph type="title"/>
          </p:nvPr>
        </p:nvSpPr>
        <p:spPr>
          <a:xfrm>
            <a:off x="311700" y="1279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Introduction:</a:t>
            </a:r>
            <a:endParaRPr b="1" sz="2400">
              <a:latin typeface="Times New Roman"/>
              <a:ea typeface="Times New Roman"/>
              <a:cs typeface="Times New Roman"/>
              <a:sym typeface="Times New Roman"/>
            </a:endParaRPr>
          </a:p>
        </p:txBody>
      </p:sp>
      <p:sp>
        <p:nvSpPr>
          <p:cNvPr id="64" name="Google Shape;64;p14"/>
          <p:cNvSpPr txBox="1"/>
          <p:nvPr>
            <p:ph idx="1" type="body"/>
          </p:nvPr>
        </p:nvSpPr>
        <p:spPr>
          <a:xfrm>
            <a:off x="311700" y="2047450"/>
            <a:ext cx="85206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Font typeface="Times New Roman"/>
              <a:buChar char="●"/>
            </a:pPr>
            <a:r>
              <a:rPr lang="en">
                <a:solidFill>
                  <a:srgbClr val="000000"/>
                </a:solidFill>
                <a:latin typeface="Times New Roman"/>
                <a:ea typeface="Times New Roman"/>
                <a:cs typeface="Times New Roman"/>
                <a:sym typeface="Times New Roman"/>
              </a:rPr>
              <a:t>Dataset is taken from the open data portal of the state of Maryland.</a:t>
            </a:r>
            <a:endParaRPr>
              <a:solidFill>
                <a:srgbClr val="000000"/>
              </a:solidFill>
              <a:latin typeface="Times New Roman"/>
              <a:ea typeface="Times New Roman"/>
              <a:cs typeface="Times New Roman"/>
              <a:sym typeface="Times New Roman"/>
            </a:endParaRPr>
          </a:p>
          <a:p>
            <a:pPr indent="-342900" lvl="0" marL="457200" rtl="0" algn="l">
              <a:spcBef>
                <a:spcPts val="0"/>
              </a:spcBef>
              <a:spcAft>
                <a:spcPts val="0"/>
              </a:spcAft>
              <a:buClr>
                <a:srgbClr val="000000"/>
              </a:buClr>
              <a:buSzPts val="1800"/>
              <a:buFont typeface="Times New Roman"/>
              <a:buChar char="●"/>
            </a:pPr>
            <a:r>
              <a:rPr lang="en">
                <a:solidFill>
                  <a:srgbClr val="000000"/>
                </a:solidFill>
                <a:latin typeface="Times New Roman"/>
                <a:ea typeface="Times New Roman"/>
                <a:cs typeface="Times New Roman"/>
                <a:sym typeface="Times New Roman"/>
              </a:rPr>
              <a:t>Our dataset has information about statewide vehicle crashes </a:t>
            </a:r>
            <a:r>
              <a:rPr lang="en">
                <a:solidFill>
                  <a:srgbClr val="000000"/>
                </a:solidFill>
                <a:highlight>
                  <a:srgbClr val="FFFFFF"/>
                </a:highlight>
                <a:latin typeface="Times New Roman"/>
                <a:ea typeface="Times New Roman"/>
                <a:cs typeface="Times New Roman"/>
                <a:sym typeface="Times New Roman"/>
              </a:rPr>
              <a:t>from January 2015 through September 2022.</a:t>
            </a:r>
            <a:endParaRPr>
              <a:solidFill>
                <a:srgbClr val="000000"/>
              </a:solidFill>
              <a:highlight>
                <a:srgbClr val="FFFFFF"/>
              </a:highlight>
              <a:latin typeface="Times New Roman"/>
              <a:ea typeface="Times New Roman"/>
              <a:cs typeface="Times New Roman"/>
              <a:sym typeface="Times New Roman"/>
            </a:endParaRPr>
          </a:p>
          <a:p>
            <a:pPr indent="-342900" lvl="0" marL="457200" rtl="0" algn="l">
              <a:spcBef>
                <a:spcPts val="0"/>
              </a:spcBef>
              <a:spcAft>
                <a:spcPts val="0"/>
              </a:spcAft>
              <a:buClr>
                <a:srgbClr val="000000"/>
              </a:buClr>
              <a:buSzPts val="1800"/>
              <a:buFont typeface="Times New Roman"/>
              <a:buChar char="●"/>
            </a:pPr>
            <a:r>
              <a:rPr lang="en">
                <a:solidFill>
                  <a:srgbClr val="000000"/>
                </a:solidFill>
                <a:highlight>
                  <a:srgbClr val="FFFFFF"/>
                </a:highlight>
                <a:latin typeface="Times New Roman"/>
                <a:ea typeface="Times New Roman"/>
                <a:cs typeface="Times New Roman"/>
                <a:sym typeface="Times New Roman"/>
              </a:rPr>
              <a:t>Related data that is taken for our data analysis includes information about the person and the vehicle that was involved in the crash.</a:t>
            </a:r>
            <a:endParaRPr>
              <a:solidFill>
                <a:srgbClr val="000000"/>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2"/>
          <p:cNvSpPr txBox="1"/>
          <p:nvPr/>
        </p:nvSpPr>
        <p:spPr>
          <a:xfrm>
            <a:off x="4398975" y="1084500"/>
            <a:ext cx="4195500" cy="130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Analysis of the vehicle manufacture year involved in </a:t>
            </a:r>
            <a:r>
              <a:rPr lang="en" sz="1200">
                <a:solidFill>
                  <a:schemeClr val="dk1"/>
                </a:solidFill>
                <a:latin typeface="Times New Roman"/>
                <a:ea typeface="Times New Roman"/>
                <a:cs typeface="Times New Roman"/>
                <a:sym typeface="Times New Roman"/>
              </a:rPr>
              <a:t>accidents</a:t>
            </a:r>
            <a:r>
              <a:rPr lang="en" sz="1200">
                <a:solidFill>
                  <a:schemeClr val="dk1"/>
                </a:solidFill>
                <a:latin typeface="Times New Roman"/>
                <a:ea typeface="Times New Roman"/>
                <a:cs typeface="Times New Roman"/>
                <a:sym typeface="Times New Roman"/>
              </a:rPr>
              <a:t>.</a:t>
            </a:r>
            <a:endParaRPr sz="1200">
              <a:solidFill>
                <a:schemeClr val="dk1"/>
              </a:solidFill>
              <a:latin typeface="Times New Roman"/>
              <a:ea typeface="Times New Roman"/>
              <a:cs typeface="Times New Roman"/>
              <a:sym typeface="Times New Roman"/>
            </a:endParaRPr>
          </a:p>
          <a:p>
            <a:pPr indent="0" lvl="0" marL="0" rtl="0" algn="l">
              <a:lnSpc>
                <a:spcPct val="135714"/>
              </a:lnSpc>
              <a:spcBef>
                <a:spcPts val="0"/>
              </a:spcBef>
              <a:spcAft>
                <a:spcPts val="0"/>
              </a:spcAft>
              <a:buNone/>
            </a:pPr>
            <a:r>
              <a:t/>
            </a:r>
            <a:endParaRPr sz="1200">
              <a:solidFill>
                <a:srgbClr val="252525"/>
              </a:solidFill>
              <a:latin typeface="Times New Roman"/>
              <a:ea typeface="Times New Roman"/>
              <a:cs typeface="Times New Roman"/>
              <a:sym typeface="Times New Roman"/>
            </a:endParaRPr>
          </a:p>
          <a:p>
            <a:pPr indent="0" lvl="0" marL="0" rtl="0" algn="l">
              <a:lnSpc>
                <a:spcPct val="135714"/>
              </a:lnSpc>
              <a:spcBef>
                <a:spcPts val="0"/>
              </a:spcBef>
              <a:spcAft>
                <a:spcPts val="0"/>
              </a:spcAft>
              <a:buClr>
                <a:schemeClr val="dk1"/>
              </a:buClr>
              <a:buSzPts val="1100"/>
              <a:buFont typeface="Arial"/>
              <a:buNone/>
            </a:pPr>
            <a:r>
              <a:rPr lang="en" sz="1200">
                <a:solidFill>
                  <a:srgbClr val="252525"/>
                </a:solidFill>
                <a:latin typeface="Times New Roman"/>
                <a:ea typeface="Times New Roman"/>
                <a:cs typeface="Times New Roman"/>
                <a:sym typeface="Times New Roman"/>
              </a:rPr>
              <a:t>From graph we can conclude vehicle manufactured in year 2015</a:t>
            </a:r>
            <a:br>
              <a:rPr lang="en" sz="1200">
                <a:solidFill>
                  <a:srgbClr val="252525"/>
                </a:solidFill>
                <a:latin typeface="Times New Roman"/>
                <a:ea typeface="Times New Roman"/>
                <a:cs typeface="Times New Roman"/>
                <a:sym typeface="Times New Roman"/>
              </a:rPr>
            </a:br>
            <a:r>
              <a:rPr lang="en" sz="1200">
                <a:solidFill>
                  <a:srgbClr val="252525"/>
                </a:solidFill>
                <a:latin typeface="Times New Roman"/>
                <a:ea typeface="Times New Roman"/>
                <a:cs typeface="Times New Roman"/>
                <a:sym typeface="Times New Roman"/>
              </a:rPr>
              <a:t>has more crashes and 2021 have the least</a:t>
            </a:r>
            <a:endParaRPr sz="1200">
              <a:solidFill>
                <a:srgbClr val="252525"/>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p:txBody>
      </p:sp>
      <p:pic>
        <p:nvPicPr>
          <p:cNvPr id="184" name="Google Shape;184;p32"/>
          <p:cNvPicPr preferRelativeResize="0"/>
          <p:nvPr/>
        </p:nvPicPr>
        <p:blipFill>
          <a:blip r:embed="rId3">
            <a:alphaModFix/>
          </a:blip>
          <a:stretch>
            <a:fillRect/>
          </a:stretch>
        </p:blipFill>
        <p:spPr>
          <a:xfrm>
            <a:off x="152400" y="1084500"/>
            <a:ext cx="3994374" cy="381257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3"/>
          <p:cNvSpPr txBox="1"/>
          <p:nvPr/>
        </p:nvSpPr>
        <p:spPr>
          <a:xfrm>
            <a:off x="233400" y="656825"/>
            <a:ext cx="86772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Analysis of top five days on which most accidents took place.</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Thursday, Tuesday, Wednesday and Friday  are the days in </a:t>
            </a:r>
            <a:r>
              <a:rPr lang="en" sz="1200">
                <a:solidFill>
                  <a:schemeClr val="dk1"/>
                </a:solidFill>
                <a:latin typeface="Times New Roman"/>
                <a:ea typeface="Times New Roman"/>
                <a:cs typeface="Times New Roman"/>
                <a:sym typeface="Times New Roman"/>
              </a:rPr>
              <a:t>which most accidents took place based on dates of accidents.</a:t>
            </a:r>
            <a:endParaRPr sz="1200">
              <a:solidFill>
                <a:schemeClr val="dk1"/>
              </a:solidFill>
              <a:latin typeface="Times New Roman"/>
              <a:ea typeface="Times New Roman"/>
              <a:cs typeface="Times New Roman"/>
              <a:sym typeface="Times New Roman"/>
            </a:endParaRPr>
          </a:p>
        </p:txBody>
      </p:sp>
      <p:pic>
        <p:nvPicPr>
          <p:cNvPr id="190" name="Google Shape;190;p33"/>
          <p:cNvPicPr preferRelativeResize="0"/>
          <p:nvPr/>
        </p:nvPicPr>
        <p:blipFill>
          <a:blip r:embed="rId3">
            <a:alphaModFix/>
          </a:blip>
          <a:stretch>
            <a:fillRect/>
          </a:stretch>
        </p:blipFill>
        <p:spPr>
          <a:xfrm>
            <a:off x="340475" y="1372850"/>
            <a:ext cx="7755598" cy="35712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4"/>
          <p:cNvSpPr txBox="1"/>
          <p:nvPr/>
        </p:nvSpPr>
        <p:spPr>
          <a:xfrm>
            <a:off x="233400" y="656825"/>
            <a:ext cx="8677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Analysis of top ten main roads on which most accidents took place and in what year.</a:t>
            </a:r>
            <a:endParaRPr sz="1200">
              <a:solidFill>
                <a:schemeClr val="dk1"/>
              </a:solidFill>
              <a:latin typeface="Times New Roman"/>
              <a:ea typeface="Times New Roman"/>
              <a:cs typeface="Times New Roman"/>
              <a:sym typeface="Times New Roman"/>
            </a:endParaRPr>
          </a:p>
        </p:txBody>
      </p:sp>
      <p:pic>
        <p:nvPicPr>
          <p:cNvPr id="196" name="Google Shape;196;p34"/>
          <p:cNvPicPr preferRelativeResize="0"/>
          <p:nvPr/>
        </p:nvPicPr>
        <p:blipFill>
          <a:blip r:embed="rId3">
            <a:alphaModFix/>
          </a:blip>
          <a:stretch>
            <a:fillRect/>
          </a:stretch>
        </p:blipFill>
        <p:spPr>
          <a:xfrm>
            <a:off x="368675" y="1495100"/>
            <a:ext cx="7924877" cy="344897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5"/>
          <p:cNvSpPr txBox="1"/>
          <p:nvPr/>
        </p:nvSpPr>
        <p:spPr>
          <a:xfrm>
            <a:off x="233400" y="656825"/>
            <a:ext cx="8677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Analysis of days of the week in which most accidents took place on the main roads</a:t>
            </a:r>
            <a:endParaRPr sz="1200">
              <a:solidFill>
                <a:schemeClr val="dk1"/>
              </a:solidFill>
              <a:latin typeface="Times New Roman"/>
              <a:ea typeface="Times New Roman"/>
              <a:cs typeface="Times New Roman"/>
              <a:sym typeface="Times New Roman"/>
            </a:endParaRPr>
          </a:p>
        </p:txBody>
      </p:sp>
      <p:pic>
        <p:nvPicPr>
          <p:cNvPr id="202" name="Google Shape;202;p35"/>
          <p:cNvPicPr preferRelativeResize="0"/>
          <p:nvPr/>
        </p:nvPicPr>
        <p:blipFill>
          <a:blip r:embed="rId3">
            <a:alphaModFix/>
          </a:blip>
          <a:stretch>
            <a:fillRect/>
          </a:stretch>
        </p:blipFill>
        <p:spPr>
          <a:xfrm>
            <a:off x="329100" y="1250625"/>
            <a:ext cx="8152499" cy="374047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6"/>
          <p:cNvSpPr txBox="1"/>
          <p:nvPr/>
        </p:nvSpPr>
        <p:spPr>
          <a:xfrm>
            <a:off x="233400" y="656825"/>
            <a:ext cx="8677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Analysis of average age of people involved in accidents for each county </a:t>
            </a:r>
            <a:endParaRPr sz="1200">
              <a:solidFill>
                <a:schemeClr val="dk1"/>
              </a:solidFill>
              <a:latin typeface="Times New Roman"/>
              <a:ea typeface="Times New Roman"/>
              <a:cs typeface="Times New Roman"/>
              <a:sym typeface="Times New Roman"/>
            </a:endParaRPr>
          </a:p>
        </p:txBody>
      </p:sp>
      <p:pic>
        <p:nvPicPr>
          <p:cNvPr id="208" name="Google Shape;208;p36"/>
          <p:cNvPicPr preferRelativeResize="0"/>
          <p:nvPr/>
        </p:nvPicPr>
        <p:blipFill>
          <a:blip r:embed="rId3">
            <a:alphaModFix/>
          </a:blip>
          <a:stretch>
            <a:fillRect/>
          </a:stretch>
        </p:blipFill>
        <p:spPr>
          <a:xfrm>
            <a:off x="0" y="1566325"/>
            <a:ext cx="8839201" cy="314833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7"/>
          <p:cNvSpPr txBox="1"/>
          <p:nvPr/>
        </p:nvSpPr>
        <p:spPr>
          <a:xfrm>
            <a:off x="233400" y="656825"/>
            <a:ext cx="8677200" cy="6201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Clr>
                <a:schemeClr val="dk1"/>
              </a:buClr>
              <a:buSzPts val="1100"/>
              <a:buFont typeface="Arial"/>
              <a:buNone/>
            </a:pPr>
            <a:r>
              <a:rPr lang="en" sz="1200">
                <a:solidFill>
                  <a:srgbClr val="252525"/>
                </a:solidFill>
                <a:latin typeface="Times New Roman"/>
                <a:ea typeface="Times New Roman"/>
                <a:cs typeface="Times New Roman"/>
                <a:sym typeface="Times New Roman"/>
              </a:rPr>
              <a:t>Ploting data by year and month to get average  no of accidents per month.</a:t>
            </a:r>
            <a:endParaRPr sz="1200">
              <a:solidFill>
                <a:srgbClr val="252525"/>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p:txBody>
      </p:sp>
      <p:pic>
        <p:nvPicPr>
          <p:cNvPr id="214" name="Google Shape;214;p37"/>
          <p:cNvPicPr preferRelativeResize="0"/>
          <p:nvPr/>
        </p:nvPicPr>
        <p:blipFill>
          <a:blip r:embed="rId3">
            <a:alphaModFix/>
          </a:blip>
          <a:stretch>
            <a:fillRect/>
          </a:stretch>
        </p:blipFill>
        <p:spPr>
          <a:xfrm>
            <a:off x="152400" y="1178525"/>
            <a:ext cx="8329201" cy="38125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8"/>
          <p:cNvSpPr txBox="1"/>
          <p:nvPr/>
        </p:nvSpPr>
        <p:spPr>
          <a:xfrm>
            <a:off x="152400" y="666250"/>
            <a:ext cx="8677200" cy="6618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Clr>
                <a:schemeClr val="dk1"/>
              </a:buClr>
              <a:buSzPts val="1100"/>
              <a:buFont typeface="Arial"/>
              <a:buNone/>
            </a:pPr>
            <a:r>
              <a:rPr b="1" lang="en">
                <a:solidFill>
                  <a:schemeClr val="dk1"/>
                </a:solidFill>
                <a:latin typeface="Times New Roman"/>
                <a:ea typeface="Times New Roman"/>
                <a:cs typeface="Times New Roman"/>
                <a:sym typeface="Times New Roman"/>
              </a:rPr>
              <a:t>HYPOTHESIS TESTING : Ztest on age of  crashes occurred </a:t>
            </a:r>
            <a:endParaRPr b="1">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p:txBody>
      </p:sp>
      <p:pic>
        <p:nvPicPr>
          <p:cNvPr id="220" name="Google Shape;220;p38"/>
          <p:cNvPicPr preferRelativeResize="0"/>
          <p:nvPr/>
        </p:nvPicPr>
        <p:blipFill>
          <a:blip r:embed="rId3">
            <a:alphaModFix/>
          </a:blip>
          <a:stretch>
            <a:fillRect/>
          </a:stretch>
        </p:blipFill>
        <p:spPr>
          <a:xfrm>
            <a:off x="856575" y="969525"/>
            <a:ext cx="7164850" cy="39399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id="225" name="Google Shape;225;p39"/>
          <p:cNvPicPr preferRelativeResize="0"/>
          <p:nvPr/>
        </p:nvPicPr>
        <p:blipFill>
          <a:blip r:embed="rId3">
            <a:alphaModFix/>
          </a:blip>
          <a:stretch>
            <a:fillRect/>
          </a:stretch>
        </p:blipFill>
        <p:spPr>
          <a:xfrm>
            <a:off x="405050" y="756250"/>
            <a:ext cx="4233875" cy="4082176"/>
          </a:xfrm>
          <a:prstGeom prst="rect">
            <a:avLst/>
          </a:prstGeom>
          <a:noFill/>
          <a:ln>
            <a:noFill/>
          </a:ln>
        </p:spPr>
      </p:pic>
      <p:sp>
        <p:nvSpPr>
          <p:cNvPr id="226" name="Google Shape;226;p39"/>
          <p:cNvSpPr txBox="1"/>
          <p:nvPr/>
        </p:nvSpPr>
        <p:spPr>
          <a:xfrm>
            <a:off x="4720975" y="2171550"/>
            <a:ext cx="36324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lang="en" sz="4000">
                <a:solidFill>
                  <a:schemeClr val="dk1"/>
                </a:solidFill>
                <a:latin typeface="Times New Roman"/>
                <a:ea typeface="Times New Roman"/>
                <a:cs typeface="Times New Roman"/>
                <a:sym typeface="Times New Roman"/>
              </a:rPr>
              <a:t>END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242950" y="6497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About Datasets:</a:t>
            </a:r>
            <a:endParaRPr b="1" sz="2400">
              <a:latin typeface="Times New Roman"/>
              <a:ea typeface="Times New Roman"/>
              <a:cs typeface="Times New Roman"/>
              <a:sym typeface="Times New Roman"/>
            </a:endParaRPr>
          </a:p>
        </p:txBody>
      </p:sp>
      <p:graphicFrame>
        <p:nvGraphicFramePr>
          <p:cNvPr id="70" name="Google Shape;70;p15"/>
          <p:cNvGraphicFramePr/>
          <p:nvPr/>
        </p:nvGraphicFramePr>
        <p:xfrm>
          <a:off x="299350" y="1331350"/>
          <a:ext cx="3000000" cy="3000000"/>
        </p:xfrm>
        <a:graphic>
          <a:graphicData uri="http://schemas.openxmlformats.org/drawingml/2006/table">
            <a:tbl>
              <a:tblPr>
                <a:noFill/>
                <a:tableStyleId>{DB6AA4AB-3832-4C1E-AAE1-5F376352AA8C}</a:tableStyleId>
              </a:tblPr>
              <a:tblGrid>
                <a:gridCol w="2869450"/>
                <a:gridCol w="2869450"/>
                <a:gridCol w="2869450"/>
              </a:tblGrid>
              <a:tr h="1286600">
                <a:tc>
                  <a:txBody>
                    <a:bodyPr/>
                    <a:lstStyle/>
                    <a:p>
                      <a:pPr indent="0" lvl="0" marL="0" rtl="0" algn="ctr">
                        <a:spcBef>
                          <a:spcPts val="0"/>
                        </a:spcBef>
                        <a:spcAft>
                          <a:spcPts val="0"/>
                        </a:spcAft>
                        <a:buNone/>
                      </a:pPr>
                      <a:r>
                        <a:rPr b="1" lang="en" sz="1800">
                          <a:solidFill>
                            <a:schemeClr val="dk1"/>
                          </a:solidFill>
                          <a:highlight>
                            <a:srgbClr val="FFFFFF"/>
                          </a:highlight>
                          <a:latin typeface="Times New Roman"/>
                          <a:ea typeface="Times New Roman"/>
                          <a:cs typeface="Times New Roman"/>
                          <a:sym typeface="Times New Roman"/>
                        </a:rPr>
                        <a:t>Maryland Statewide Vehicle Crashes</a:t>
                      </a:r>
                      <a:endParaRPr b="1" sz="1800">
                        <a:latin typeface="Times New Roman"/>
                        <a:ea typeface="Times New Roman"/>
                        <a:cs typeface="Times New Roman"/>
                        <a:sym typeface="Times New Roman"/>
                      </a:endParaRPr>
                    </a:p>
                  </a:txBody>
                  <a:tcPr marT="91425" marB="91425" marR="91425" marL="91425"/>
                </a:tc>
                <a:tc>
                  <a:txBody>
                    <a:bodyPr/>
                    <a:lstStyle/>
                    <a:p>
                      <a:pPr indent="0" lvl="0" marL="0" rtl="0" algn="ctr">
                        <a:spcBef>
                          <a:spcPts val="0"/>
                        </a:spcBef>
                        <a:spcAft>
                          <a:spcPts val="0"/>
                        </a:spcAft>
                        <a:buNone/>
                      </a:pPr>
                      <a:r>
                        <a:rPr b="1" lang="en" sz="1800">
                          <a:solidFill>
                            <a:schemeClr val="dk1"/>
                          </a:solidFill>
                          <a:highlight>
                            <a:srgbClr val="FFFFFF"/>
                          </a:highlight>
                          <a:latin typeface="Times New Roman"/>
                          <a:ea typeface="Times New Roman"/>
                          <a:cs typeface="Times New Roman"/>
                          <a:sym typeface="Times New Roman"/>
                        </a:rPr>
                        <a:t>Maryland Statewide Vehicle Crashes </a:t>
                      </a:r>
                      <a:endParaRPr b="1" sz="1800">
                        <a:solidFill>
                          <a:schemeClr val="dk1"/>
                        </a:solidFill>
                        <a:highlight>
                          <a:srgbClr val="FFFFFF"/>
                        </a:highlight>
                        <a:latin typeface="Times New Roman"/>
                        <a:ea typeface="Times New Roman"/>
                        <a:cs typeface="Times New Roman"/>
                        <a:sym typeface="Times New Roman"/>
                      </a:endParaRPr>
                    </a:p>
                    <a:p>
                      <a:pPr indent="0" lvl="0" marL="0" rtl="0" algn="ctr">
                        <a:spcBef>
                          <a:spcPts val="0"/>
                        </a:spcBef>
                        <a:spcAft>
                          <a:spcPts val="0"/>
                        </a:spcAft>
                        <a:buNone/>
                      </a:pPr>
                      <a:r>
                        <a:rPr b="1" lang="en" sz="1800">
                          <a:solidFill>
                            <a:schemeClr val="dk1"/>
                          </a:solidFill>
                          <a:highlight>
                            <a:srgbClr val="FFFFFF"/>
                          </a:highlight>
                          <a:latin typeface="Times New Roman"/>
                          <a:ea typeface="Times New Roman"/>
                          <a:cs typeface="Times New Roman"/>
                          <a:sym typeface="Times New Roman"/>
                        </a:rPr>
                        <a:t>Person Details</a:t>
                      </a:r>
                      <a:endParaRPr b="1" sz="1000">
                        <a:latin typeface="Times New Roman"/>
                        <a:ea typeface="Times New Roman"/>
                        <a:cs typeface="Times New Roman"/>
                        <a:sym typeface="Times New Roman"/>
                      </a:endParaRPr>
                    </a:p>
                  </a:txBody>
                  <a:tcPr marT="91425" marB="91425" marR="91425" marL="91425"/>
                </a:tc>
                <a:tc>
                  <a:txBody>
                    <a:bodyPr/>
                    <a:lstStyle/>
                    <a:p>
                      <a:pPr indent="0" lvl="0" marL="0" rtl="0" algn="ctr">
                        <a:spcBef>
                          <a:spcPts val="0"/>
                        </a:spcBef>
                        <a:spcAft>
                          <a:spcPts val="0"/>
                        </a:spcAft>
                        <a:buNone/>
                      </a:pPr>
                      <a:r>
                        <a:rPr b="1" lang="en" sz="1800">
                          <a:solidFill>
                            <a:schemeClr val="dk1"/>
                          </a:solidFill>
                          <a:highlight>
                            <a:srgbClr val="FFFFFF"/>
                          </a:highlight>
                          <a:latin typeface="Times New Roman"/>
                          <a:ea typeface="Times New Roman"/>
                          <a:cs typeface="Times New Roman"/>
                          <a:sym typeface="Times New Roman"/>
                        </a:rPr>
                        <a:t>Maryland Statewide Vehicle Crashes </a:t>
                      </a:r>
                      <a:endParaRPr b="1" sz="1800">
                        <a:solidFill>
                          <a:schemeClr val="dk1"/>
                        </a:solidFill>
                        <a:highlight>
                          <a:srgbClr val="FFFFFF"/>
                        </a:highlight>
                        <a:latin typeface="Times New Roman"/>
                        <a:ea typeface="Times New Roman"/>
                        <a:cs typeface="Times New Roman"/>
                        <a:sym typeface="Times New Roman"/>
                      </a:endParaRPr>
                    </a:p>
                    <a:p>
                      <a:pPr indent="0" lvl="0" marL="0" rtl="0" algn="ctr">
                        <a:spcBef>
                          <a:spcPts val="0"/>
                        </a:spcBef>
                        <a:spcAft>
                          <a:spcPts val="0"/>
                        </a:spcAft>
                        <a:buNone/>
                      </a:pPr>
                      <a:r>
                        <a:rPr b="1" lang="en" sz="1800">
                          <a:solidFill>
                            <a:schemeClr val="dk1"/>
                          </a:solidFill>
                          <a:highlight>
                            <a:srgbClr val="FFFFFF"/>
                          </a:highlight>
                          <a:latin typeface="Times New Roman"/>
                          <a:ea typeface="Times New Roman"/>
                          <a:cs typeface="Times New Roman"/>
                          <a:sym typeface="Times New Roman"/>
                        </a:rPr>
                        <a:t>Vehicle Details</a:t>
                      </a:r>
                      <a:endParaRPr b="1" sz="1800">
                        <a:latin typeface="Times New Roman"/>
                        <a:ea typeface="Times New Roman"/>
                        <a:cs typeface="Times New Roman"/>
                        <a:sym typeface="Times New Roman"/>
                      </a:endParaRPr>
                    </a:p>
                  </a:txBody>
                  <a:tcPr marT="91425" marB="91425" marR="91425" marL="91425"/>
                </a:tc>
              </a:tr>
              <a:tr h="2210400">
                <a:tc>
                  <a:txBody>
                    <a:bodyPr/>
                    <a:lstStyle/>
                    <a:p>
                      <a:pPr indent="-323850" lvl="0" marL="457200" rtl="0" algn="l">
                        <a:spcBef>
                          <a:spcPts val="0"/>
                        </a:spcBef>
                        <a:spcAft>
                          <a:spcPts val="0"/>
                        </a:spcAft>
                        <a:buSzPts val="1500"/>
                        <a:buFont typeface="Times New Roman"/>
                        <a:buChar char="●"/>
                      </a:pPr>
                      <a:r>
                        <a:rPr lang="en" sz="1500">
                          <a:solidFill>
                            <a:srgbClr val="252525"/>
                          </a:solidFill>
                          <a:highlight>
                            <a:srgbClr val="FFFFFF"/>
                          </a:highlight>
                          <a:latin typeface="Times New Roman"/>
                          <a:ea typeface="Times New Roman"/>
                          <a:cs typeface="Times New Roman"/>
                          <a:sym typeface="Times New Roman"/>
                        </a:rPr>
                        <a:t>Crash location and type, damage, vehicle, and after-action information.</a:t>
                      </a:r>
                      <a:endParaRPr sz="1500">
                        <a:solidFill>
                          <a:srgbClr val="252525"/>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500">
                        <a:solidFill>
                          <a:srgbClr val="252525"/>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500">
                        <a:solidFill>
                          <a:srgbClr val="252525"/>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500">
                        <a:solidFill>
                          <a:srgbClr val="252525"/>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500">
                        <a:solidFill>
                          <a:srgbClr val="252525"/>
                        </a:solidFill>
                        <a:highlight>
                          <a:srgbClr val="FFFFFF"/>
                        </a:highlight>
                        <a:latin typeface="Times New Roman"/>
                        <a:ea typeface="Times New Roman"/>
                        <a:cs typeface="Times New Roman"/>
                        <a:sym typeface="Times New Roman"/>
                      </a:endParaRPr>
                    </a:p>
                    <a:p>
                      <a:pPr indent="-323850" lvl="0" marL="457200" rtl="0" algn="l">
                        <a:spcBef>
                          <a:spcPts val="0"/>
                        </a:spcBef>
                        <a:spcAft>
                          <a:spcPts val="0"/>
                        </a:spcAft>
                        <a:buClr>
                          <a:schemeClr val="dk1"/>
                        </a:buClr>
                        <a:buSzPts val="1500"/>
                        <a:buFont typeface="Times New Roman"/>
                        <a:buChar char="●"/>
                      </a:pPr>
                      <a:r>
                        <a:rPr lang="en" sz="1500">
                          <a:solidFill>
                            <a:srgbClr val="252525"/>
                          </a:solidFill>
                          <a:highlight>
                            <a:srgbClr val="FFFFFF"/>
                          </a:highlight>
                          <a:latin typeface="Times New Roman"/>
                          <a:ea typeface="Times New Roman"/>
                          <a:cs typeface="Times New Roman"/>
                          <a:sym typeface="Times New Roman"/>
                        </a:rPr>
                        <a:t>Rows: 715561 </a:t>
                      </a:r>
                      <a:endParaRPr sz="1500">
                        <a:solidFill>
                          <a:srgbClr val="252525"/>
                        </a:solidFill>
                        <a:highlight>
                          <a:srgbClr val="FFFFFF"/>
                        </a:highlight>
                        <a:latin typeface="Times New Roman"/>
                        <a:ea typeface="Times New Roman"/>
                        <a:cs typeface="Times New Roman"/>
                        <a:sym typeface="Times New Roman"/>
                      </a:endParaRPr>
                    </a:p>
                    <a:p>
                      <a:pPr indent="0" lvl="0" marL="457200" rtl="0" algn="l">
                        <a:spcBef>
                          <a:spcPts val="0"/>
                        </a:spcBef>
                        <a:spcAft>
                          <a:spcPts val="0"/>
                        </a:spcAft>
                        <a:buNone/>
                      </a:pPr>
                      <a:r>
                        <a:rPr lang="en" sz="1500">
                          <a:solidFill>
                            <a:srgbClr val="252525"/>
                          </a:solidFill>
                          <a:highlight>
                            <a:srgbClr val="FFFFFF"/>
                          </a:highlight>
                          <a:latin typeface="Times New Roman"/>
                          <a:ea typeface="Times New Roman"/>
                          <a:cs typeface="Times New Roman"/>
                          <a:sym typeface="Times New Roman"/>
                        </a:rPr>
                        <a:t>Columns: 56</a:t>
                      </a:r>
                      <a:endParaRPr sz="1500">
                        <a:solidFill>
                          <a:srgbClr val="252525"/>
                        </a:solidFill>
                        <a:highlight>
                          <a:srgbClr val="FFFFFF"/>
                        </a:highlight>
                        <a:latin typeface="Times New Roman"/>
                        <a:ea typeface="Times New Roman"/>
                        <a:cs typeface="Times New Roman"/>
                        <a:sym typeface="Times New Roman"/>
                      </a:endParaRPr>
                    </a:p>
                  </a:txBody>
                  <a:tcPr marT="91425" marB="91425" marR="91425" marL="91425"/>
                </a:tc>
                <a:tc>
                  <a:txBody>
                    <a:bodyPr/>
                    <a:lstStyle/>
                    <a:p>
                      <a:pPr indent="-323850" lvl="0" marL="457200" rtl="0" algn="l">
                        <a:spcBef>
                          <a:spcPts val="0"/>
                        </a:spcBef>
                        <a:spcAft>
                          <a:spcPts val="0"/>
                        </a:spcAft>
                        <a:buSzPts val="1500"/>
                        <a:buFont typeface="Times New Roman"/>
                        <a:buChar char="●"/>
                      </a:pPr>
                      <a:r>
                        <a:rPr lang="en" sz="1500">
                          <a:solidFill>
                            <a:srgbClr val="252525"/>
                          </a:solidFill>
                          <a:highlight>
                            <a:srgbClr val="FFFFFF"/>
                          </a:highlight>
                          <a:latin typeface="Times New Roman"/>
                          <a:ea typeface="Times New Roman"/>
                          <a:cs typeface="Times New Roman"/>
                          <a:sym typeface="Times New Roman"/>
                        </a:rPr>
                        <a:t>Driver description, pedestrian, injury, license type, and other information regarding the people involved in recorded crashes.</a:t>
                      </a:r>
                      <a:endParaRPr sz="1500">
                        <a:solidFill>
                          <a:srgbClr val="252525"/>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500">
                        <a:solidFill>
                          <a:srgbClr val="252525"/>
                        </a:solidFill>
                        <a:highlight>
                          <a:srgbClr val="FFFFFF"/>
                        </a:highlight>
                        <a:latin typeface="Times New Roman"/>
                        <a:ea typeface="Times New Roman"/>
                        <a:cs typeface="Times New Roman"/>
                        <a:sym typeface="Times New Roman"/>
                      </a:endParaRPr>
                    </a:p>
                    <a:p>
                      <a:pPr indent="-323850" lvl="0" marL="457200" rtl="0" algn="l">
                        <a:spcBef>
                          <a:spcPts val="0"/>
                        </a:spcBef>
                        <a:spcAft>
                          <a:spcPts val="0"/>
                        </a:spcAft>
                        <a:buClr>
                          <a:schemeClr val="dk1"/>
                        </a:buClr>
                        <a:buSzPts val="1500"/>
                        <a:buFont typeface="Times New Roman"/>
                        <a:buChar char="●"/>
                      </a:pPr>
                      <a:r>
                        <a:rPr lang="en" sz="1500">
                          <a:solidFill>
                            <a:srgbClr val="252525"/>
                          </a:solidFill>
                          <a:highlight>
                            <a:srgbClr val="FFFFFF"/>
                          </a:highlight>
                          <a:latin typeface="Times New Roman"/>
                          <a:ea typeface="Times New Roman"/>
                          <a:cs typeface="Times New Roman"/>
                          <a:sym typeface="Times New Roman"/>
                        </a:rPr>
                        <a:t>Rows: 1664889 </a:t>
                      </a:r>
                      <a:endParaRPr sz="1500">
                        <a:solidFill>
                          <a:srgbClr val="252525"/>
                        </a:solidFill>
                        <a:highlight>
                          <a:srgbClr val="FFFFFF"/>
                        </a:highlight>
                        <a:latin typeface="Times New Roman"/>
                        <a:ea typeface="Times New Roman"/>
                        <a:cs typeface="Times New Roman"/>
                        <a:sym typeface="Times New Roman"/>
                      </a:endParaRPr>
                    </a:p>
                    <a:p>
                      <a:pPr indent="0" lvl="0" marL="457200" rtl="0" algn="l">
                        <a:spcBef>
                          <a:spcPts val="0"/>
                        </a:spcBef>
                        <a:spcAft>
                          <a:spcPts val="0"/>
                        </a:spcAft>
                        <a:buNone/>
                      </a:pPr>
                      <a:r>
                        <a:rPr lang="en" sz="1500">
                          <a:solidFill>
                            <a:srgbClr val="252525"/>
                          </a:solidFill>
                          <a:highlight>
                            <a:srgbClr val="FFFFFF"/>
                          </a:highlight>
                          <a:latin typeface="Times New Roman"/>
                          <a:ea typeface="Times New Roman"/>
                          <a:cs typeface="Times New Roman"/>
                          <a:sym typeface="Times New Roman"/>
                        </a:rPr>
                        <a:t>Columns: 32</a:t>
                      </a:r>
                      <a:endParaRPr sz="1500">
                        <a:solidFill>
                          <a:srgbClr val="252525"/>
                        </a:solidFill>
                        <a:highlight>
                          <a:srgbClr val="FFFFFF"/>
                        </a:highlight>
                        <a:latin typeface="Times New Roman"/>
                        <a:ea typeface="Times New Roman"/>
                        <a:cs typeface="Times New Roman"/>
                        <a:sym typeface="Times New Roman"/>
                      </a:endParaRPr>
                    </a:p>
                  </a:txBody>
                  <a:tcPr marT="91425" marB="91425" marR="91425" marL="91425"/>
                </a:tc>
                <a:tc>
                  <a:txBody>
                    <a:bodyPr/>
                    <a:lstStyle/>
                    <a:p>
                      <a:pPr indent="-323850" lvl="0" marL="457200" rtl="0" algn="l">
                        <a:spcBef>
                          <a:spcPts val="0"/>
                        </a:spcBef>
                        <a:spcAft>
                          <a:spcPts val="0"/>
                        </a:spcAft>
                        <a:buSzPts val="1500"/>
                        <a:buFont typeface="Times New Roman"/>
                        <a:buChar char="●"/>
                      </a:pPr>
                      <a:r>
                        <a:rPr lang="en" sz="1500">
                          <a:solidFill>
                            <a:srgbClr val="252525"/>
                          </a:solidFill>
                          <a:highlight>
                            <a:srgbClr val="FFFFFF"/>
                          </a:highlight>
                          <a:latin typeface="Times New Roman"/>
                          <a:ea typeface="Times New Roman"/>
                          <a:cs typeface="Times New Roman"/>
                          <a:sym typeface="Times New Roman"/>
                        </a:rPr>
                        <a:t>Information about the vehicles involved in recorded crashes, like vehicle type, its movement prior to and after the crash, the damage each involved party sustained.</a:t>
                      </a:r>
                      <a:endParaRPr sz="1500">
                        <a:solidFill>
                          <a:srgbClr val="252525"/>
                        </a:solidFill>
                        <a:highlight>
                          <a:srgbClr val="FFFFFF"/>
                        </a:highlight>
                        <a:latin typeface="Times New Roman"/>
                        <a:ea typeface="Times New Roman"/>
                        <a:cs typeface="Times New Roman"/>
                        <a:sym typeface="Times New Roman"/>
                      </a:endParaRPr>
                    </a:p>
                    <a:p>
                      <a:pPr indent="-323850" lvl="0" marL="457200" rtl="0" algn="l">
                        <a:spcBef>
                          <a:spcPts val="0"/>
                        </a:spcBef>
                        <a:spcAft>
                          <a:spcPts val="0"/>
                        </a:spcAft>
                        <a:buClr>
                          <a:schemeClr val="dk1"/>
                        </a:buClr>
                        <a:buSzPts val="1500"/>
                        <a:buFont typeface="Times New Roman"/>
                        <a:buChar char="●"/>
                      </a:pPr>
                      <a:r>
                        <a:rPr lang="en" sz="1500">
                          <a:solidFill>
                            <a:srgbClr val="252525"/>
                          </a:solidFill>
                          <a:highlight>
                            <a:srgbClr val="FFFFFF"/>
                          </a:highlight>
                          <a:latin typeface="Times New Roman"/>
                          <a:ea typeface="Times New Roman"/>
                          <a:cs typeface="Times New Roman"/>
                          <a:sym typeface="Times New Roman"/>
                        </a:rPr>
                        <a:t>Rows: 1162313</a:t>
                      </a:r>
                      <a:endParaRPr sz="1500">
                        <a:solidFill>
                          <a:srgbClr val="252525"/>
                        </a:solidFill>
                        <a:highlight>
                          <a:srgbClr val="FFFFFF"/>
                        </a:highlight>
                        <a:latin typeface="Times New Roman"/>
                        <a:ea typeface="Times New Roman"/>
                        <a:cs typeface="Times New Roman"/>
                        <a:sym typeface="Times New Roman"/>
                      </a:endParaRPr>
                    </a:p>
                    <a:p>
                      <a:pPr indent="0" lvl="0" marL="457200" rtl="0" algn="l">
                        <a:spcBef>
                          <a:spcPts val="0"/>
                        </a:spcBef>
                        <a:spcAft>
                          <a:spcPts val="0"/>
                        </a:spcAft>
                        <a:buNone/>
                      </a:pPr>
                      <a:r>
                        <a:rPr lang="en" sz="1500">
                          <a:solidFill>
                            <a:srgbClr val="252525"/>
                          </a:solidFill>
                          <a:highlight>
                            <a:srgbClr val="FFFFFF"/>
                          </a:highlight>
                          <a:latin typeface="Times New Roman"/>
                          <a:ea typeface="Times New Roman"/>
                          <a:cs typeface="Times New Roman"/>
                          <a:sym typeface="Times New Roman"/>
                        </a:rPr>
                        <a:t>Columns: 22</a:t>
                      </a:r>
                      <a:endParaRPr sz="1500">
                        <a:solidFill>
                          <a:srgbClr val="252525"/>
                        </a:solidFill>
                        <a:highlight>
                          <a:srgbClr val="FFFFFF"/>
                        </a:highlight>
                        <a:latin typeface="Times New Roman"/>
                        <a:ea typeface="Times New Roman"/>
                        <a:cs typeface="Times New Roman"/>
                        <a:sym typeface="Times New Roman"/>
                      </a:endParaRPr>
                    </a:p>
                  </a:txBody>
                  <a:tcPr marT="91425" marB="91425" marR="91425" marL="91425"/>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277350" y="606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Exploratory Data Analysis</a:t>
            </a:r>
            <a:endParaRPr b="1" sz="2400">
              <a:latin typeface="Times New Roman"/>
              <a:ea typeface="Times New Roman"/>
              <a:cs typeface="Times New Roman"/>
              <a:sym typeface="Times New Roman"/>
            </a:endParaRPr>
          </a:p>
        </p:txBody>
      </p:sp>
      <p:pic>
        <p:nvPicPr>
          <p:cNvPr id="76" name="Google Shape;76;p16"/>
          <p:cNvPicPr preferRelativeResize="0"/>
          <p:nvPr/>
        </p:nvPicPr>
        <p:blipFill>
          <a:blip r:embed="rId3">
            <a:alphaModFix/>
          </a:blip>
          <a:stretch>
            <a:fillRect/>
          </a:stretch>
        </p:blipFill>
        <p:spPr>
          <a:xfrm>
            <a:off x="360650" y="1665850"/>
            <a:ext cx="8123126" cy="3297325"/>
          </a:xfrm>
          <a:prstGeom prst="rect">
            <a:avLst/>
          </a:prstGeom>
          <a:noFill/>
          <a:ln>
            <a:noFill/>
          </a:ln>
        </p:spPr>
      </p:pic>
      <p:sp>
        <p:nvSpPr>
          <p:cNvPr id="77" name="Google Shape;77;p16"/>
          <p:cNvSpPr txBox="1"/>
          <p:nvPr/>
        </p:nvSpPr>
        <p:spPr>
          <a:xfrm>
            <a:off x="360650" y="1222588"/>
            <a:ext cx="7401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County with maximum number of crashes is Baltimore and crashes greater than 120000</a:t>
            </a:r>
            <a:endParaRPr sz="12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277350" y="606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Exploratory Data Analysis</a:t>
            </a:r>
            <a:endParaRPr b="1" sz="2400">
              <a:latin typeface="Times New Roman"/>
              <a:ea typeface="Times New Roman"/>
              <a:cs typeface="Times New Roman"/>
              <a:sym typeface="Times New Roman"/>
            </a:endParaRPr>
          </a:p>
        </p:txBody>
      </p:sp>
      <p:sp>
        <p:nvSpPr>
          <p:cNvPr id="83" name="Google Shape;83;p17"/>
          <p:cNvSpPr txBox="1"/>
          <p:nvPr/>
        </p:nvSpPr>
        <p:spPr>
          <a:xfrm>
            <a:off x="377825" y="1179525"/>
            <a:ext cx="78828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Highest number of accidents recorded in different years among different county</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In Baltimore city county its year 2016 with more than 20000 accidents</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In Baltimore county its year year 2018 with a little over than 20000</a:t>
            </a:r>
            <a:endParaRPr sz="1200">
              <a:latin typeface="Times New Roman"/>
              <a:ea typeface="Times New Roman"/>
              <a:cs typeface="Times New Roman"/>
              <a:sym typeface="Times New Roman"/>
            </a:endParaRPr>
          </a:p>
        </p:txBody>
      </p:sp>
      <p:pic>
        <p:nvPicPr>
          <p:cNvPr id="84" name="Google Shape;84;p17"/>
          <p:cNvPicPr preferRelativeResize="0"/>
          <p:nvPr/>
        </p:nvPicPr>
        <p:blipFill>
          <a:blip r:embed="rId3">
            <a:alphaModFix/>
          </a:blip>
          <a:stretch>
            <a:fillRect/>
          </a:stretch>
        </p:blipFill>
        <p:spPr>
          <a:xfrm>
            <a:off x="450325" y="2146700"/>
            <a:ext cx="8243348" cy="27540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type="title"/>
          </p:nvPr>
        </p:nvSpPr>
        <p:spPr>
          <a:xfrm>
            <a:off x="277350" y="606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Exploratory Data Analysis</a:t>
            </a:r>
            <a:endParaRPr b="1" sz="2400">
              <a:latin typeface="Times New Roman"/>
              <a:ea typeface="Times New Roman"/>
              <a:cs typeface="Times New Roman"/>
              <a:sym typeface="Times New Roman"/>
            </a:endParaRPr>
          </a:p>
        </p:txBody>
      </p:sp>
      <p:sp>
        <p:nvSpPr>
          <p:cNvPr id="90" name="Google Shape;90;p18"/>
          <p:cNvSpPr txBox="1"/>
          <p:nvPr/>
        </p:nvSpPr>
        <p:spPr>
          <a:xfrm>
            <a:off x="377825" y="1179525"/>
            <a:ext cx="84201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Variation in number of crashes recorded over the years</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Year 2018 has highest number of crashes recorded whereas it reduced drastically in 2020 and 2021 </a:t>
            </a:r>
            <a:r>
              <a:rPr lang="en" sz="1200">
                <a:solidFill>
                  <a:schemeClr val="accent2"/>
                </a:solidFill>
                <a:highlight>
                  <a:srgbClr val="FFFFFF"/>
                </a:highlight>
                <a:latin typeface="Times New Roman"/>
                <a:ea typeface="Times New Roman"/>
                <a:cs typeface="Times New Roman"/>
                <a:sym typeface="Times New Roman"/>
              </a:rPr>
              <a:t>due to travel restrictions and lockdowns during the pandemic.</a:t>
            </a:r>
            <a:endParaRPr sz="1200">
              <a:latin typeface="Times New Roman"/>
              <a:ea typeface="Times New Roman"/>
              <a:cs typeface="Times New Roman"/>
              <a:sym typeface="Times New Roman"/>
            </a:endParaRPr>
          </a:p>
        </p:txBody>
      </p:sp>
      <p:pic>
        <p:nvPicPr>
          <p:cNvPr id="91" name="Google Shape;91;p18"/>
          <p:cNvPicPr preferRelativeResize="0"/>
          <p:nvPr/>
        </p:nvPicPr>
        <p:blipFill>
          <a:blip r:embed="rId3">
            <a:alphaModFix/>
          </a:blip>
          <a:stretch>
            <a:fillRect/>
          </a:stretch>
        </p:blipFill>
        <p:spPr>
          <a:xfrm>
            <a:off x="487300" y="2052250"/>
            <a:ext cx="7352450" cy="29302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9"/>
          <p:cNvSpPr txBox="1"/>
          <p:nvPr>
            <p:ph type="title"/>
          </p:nvPr>
        </p:nvSpPr>
        <p:spPr>
          <a:xfrm>
            <a:off x="277350" y="606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Exploratory Data Analysis</a:t>
            </a:r>
            <a:endParaRPr b="1" sz="2400">
              <a:latin typeface="Times New Roman"/>
              <a:ea typeface="Times New Roman"/>
              <a:cs typeface="Times New Roman"/>
              <a:sym typeface="Times New Roman"/>
            </a:endParaRPr>
          </a:p>
        </p:txBody>
      </p:sp>
      <p:sp>
        <p:nvSpPr>
          <p:cNvPr id="97" name="Google Shape;97;p19"/>
          <p:cNvSpPr txBox="1"/>
          <p:nvPr/>
        </p:nvSpPr>
        <p:spPr>
          <a:xfrm>
            <a:off x="472275" y="1179525"/>
            <a:ext cx="7882800" cy="123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700"/>
              </a:spcBef>
              <a:spcAft>
                <a:spcPts val="0"/>
              </a:spcAft>
              <a:buNone/>
            </a:pPr>
            <a:r>
              <a:rPr lang="en" sz="1200">
                <a:solidFill>
                  <a:schemeClr val="accent2"/>
                </a:solidFill>
                <a:highlight>
                  <a:srgbClr val="FFFFFF"/>
                </a:highlight>
                <a:latin typeface="Times New Roman"/>
                <a:ea typeface="Times New Roman"/>
                <a:cs typeface="Times New Roman"/>
                <a:sym typeface="Times New Roman"/>
              </a:rPr>
              <a:t>Variation in quarterly data of occurrence of crashes each year.</a:t>
            </a:r>
            <a:br>
              <a:rPr lang="en" sz="1200">
                <a:solidFill>
                  <a:schemeClr val="accent2"/>
                </a:solidFill>
                <a:highlight>
                  <a:srgbClr val="FFFFFF"/>
                </a:highlight>
                <a:latin typeface="Times New Roman"/>
                <a:ea typeface="Times New Roman"/>
                <a:cs typeface="Times New Roman"/>
                <a:sym typeface="Times New Roman"/>
              </a:rPr>
            </a:br>
            <a:r>
              <a:rPr lang="en" sz="1200">
                <a:solidFill>
                  <a:schemeClr val="dk1"/>
                </a:solidFill>
                <a:highlight>
                  <a:srgbClr val="FFFFFE"/>
                </a:highlight>
                <a:latin typeface="Times New Roman"/>
                <a:ea typeface="Times New Roman"/>
                <a:cs typeface="Times New Roman"/>
                <a:sym typeface="Times New Roman"/>
              </a:rPr>
              <a:t>Most accidents occurred in the fourth quarter of the year until 2020 and there are no accidents in 2021 in respective quarter.</a:t>
            </a:r>
            <a:endParaRPr sz="1200">
              <a:solidFill>
                <a:schemeClr val="dk1"/>
              </a:solidFill>
              <a:highlight>
                <a:srgbClr val="FFFFFE"/>
              </a:highlight>
              <a:latin typeface="Times New Roman"/>
              <a:ea typeface="Times New Roman"/>
              <a:cs typeface="Times New Roman"/>
              <a:sym typeface="Times New Roman"/>
            </a:endParaRPr>
          </a:p>
          <a:p>
            <a:pPr indent="0" lvl="0" marL="0" rtl="0" algn="l">
              <a:lnSpc>
                <a:spcPct val="115000"/>
              </a:lnSpc>
              <a:spcBef>
                <a:spcPts val="700"/>
              </a:spcBef>
              <a:spcAft>
                <a:spcPts val="0"/>
              </a:spcAft>
              <a:buClr>
                <a:schemeClr val="dk1"/>
              </a:buClr>
              <a:buSzPts val="1100"/>
              <a:buFont typeface="Arial"/>
              <a:buNone/>
            </a:pPr>
            <a:r>
              <a:t/>
            </a:r>
            <a:endParaRPr sz="1500">
              <a:solidFill>
                <a:schemeClr val="accent2"/>
              </a:solidFill>
              <a:highlight>
                <a:srgbClr val="FFFFFF"/>
              </a:highlight>
              <a:latin typeface="Roboto"/>
              <a:ea typeface="Roboto"/>
              <a:cs typeface="Roboto"/>
              <a:sym typeface="Roboto"/>
            </a:endParaRPr>
          </a:p>
          <a:p>
            <a:pPr indent="0" lvl="0" marL="0" rtl="0" algn="l">
              <a:spcBef>
                <a:spcPts val="700"/>
              </a:spcBef>
              <a:spcAft>
                <a:spcPts val="0"/>
              </a:spcAft>
              <a:buNone/>
            </a:pPr>
            <a:r>
              <a:t/>
            </a:r>
            <a:endParaRPr sz="1200">
              <a:latin typeface="Times New Roman"/>
              <a:ea typeface="Times New Roman"/>
              <a:cs typeface="Times New Roman"/>
              <a:sym typeface="Times New Roman"/>
            </a:endParaRPr>
          </a:p>
        </p:txBody>
      </p:sp>
      <p:pic>
        <p:nvPicPr>
          <p:cNvPr id="98" name="Google Shape;98;p19"/>
          <p:cNvPicPr preferRelativeResize="0"/>
          <p:nvPr/>
        </p:nvPicPr>
        <p:blipFill>
          <a:blip r:embed="rId3">
            <a:alphaModFix/>
          </a:blip>
          <a:stretch>
            <a:fillRect/>
          </a:stretch>
        </p:blipFill>
        <p:spPr>
          <a:xfrm>
            <a:off x="472275" y="2000725"/>
            <a:ext cx="7273026" cy="28250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277350" y="606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Exploratory Data Analysis</a:t>
            </a:r>
            <a:endParaRPr b="1" sz="2400">
              <a:latin typeface="Times New Roman"/>
              <a:ea typeface="Times New Roman"/>
              <a:cs typeface="Times New Roman"/>
              <a:sym typeface="Times New Roman"/>
            </a:endParaRPr>
          </a:p>
        </p:txBody>
      </p:sp>
      <p:sp>
        <p:nvSpPr>
          <p:cNvPr id="104" name="Google Shape;104;p20"/>
          <p:cNvSpPr txBox="1"/>
          <p:nvPr/>
        </p:nvSpPr>
        <p:spPr>
          <a:xfrm>
            <a:off x="167850" y="1123225"/>
            <a:ext cx="8808300" cy="8706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Clr>
                <a:schemeClr val="dk1"/>
              </a:buClr>
              <a:buSzPts val="1100"/>
              <a:buFont typeface="Arial"/>
              <a:buNone/>
            </a:pPr>
            <a:r>
              <a:rPr lang="en" sz="1200">
                <a:solidFill>
                  <a:schemeClr val="dk1"/>
                </a:solidFill>
                <a:highlight>
                  <a:srgbClr val="FFFFFE"/>
                </a:highlight>
                <a:latin typeface="Times New Roman"/>
                <a:ea typeface="Times New Roman"/>
                <a:cs typeface="Times New Roman"/>
                <a:sym typeface="Times New Roman"/>
              </a:rPr>
              <a:t>Crashes recorded on different months of the year.</a:t>
            </a:r>
            <a:br>
              <a:rPr lang="en" sz="1200">
                <a:solidFill>
                  <a:schemeClr val="dk1"/>
                </a:solidFill>
                <a:highlight>
                  <a:srgbClr val="FFFFFE"/>
                </a:highlight>
                <a:latin typeface="Times New Roman"/>
                <a:ea typeface="Times New Roman"/>
                <a:cs typeface="Times New Roman"/>
                <a:sym typeface="Times New Roman"/>
              </a:rPr>
            </a:br>
            <a:r>
              <a:rPr lang="en" sz="1200">
                <a:solidFill>
                  <a:schemeClr val="dk1"/>
                </a:solidFill>
                <a:highlight>
                  <a:srgbClr val="FFFFFE"/>
                </a:highlight>
                <a:latin typeface="Times New Roman"/>
                <a:ea typeface="Times New Roman"/>
                <a:cs typeface="Times New Roman"/>
                <a:sym typeface="Times New Roman"/>
              </a:rPr>
              <a:t>Highest number of crashes have been recorded in the month of May with 63422 number of crashes.</a:t>
            </a:r>
            <a:endParaRPr sz="1200">
              <a:solidFill>
                <a:schemeClr val="dk1"/>
              </a:solidFill>
              <a:highlight>
                <a:srgbClr val="FFFFFE"/>
              </a:highlight>
              <a:latin typeface="Times New Roman"/>
              <a:ea typeface="Times New Roman"/>
              <a:cs typeface="Times New Roman"/>
              <a:sym typeface="Times New Roman"/>
            </a:endParaRPr>
          </a:p>
          <a:p>
            <a:pPr indent="0" lvl="0" marL="0" rtl="0" algn="l">
              <a:spcBef>
                <a:spcPts val="0"/>
              </a:spcBef>
              <a:spcAft>
                <a:spcPts val="0"/>
              </a:spcAft>
              <a:buNone/>
            </a:pPr>
            <a:r>
              <a:t/>
            </a:r>
            <a:endParaRPr sz="1200">
              <a:latin typeface="Times New Roman"/>
              <a:ea typeface="Times New Roman"/>
              <a:cs typeface="Times New Roman"/>
              <a:sym typeface="Times New Roman"/>
            </a:endParaRPr>
          </a:p>
        </p:txBody>
      </p:sp>
      <p:pic>
        <p:nvPicPr>
          <p:cNvPr id="105" name="Google Shape;105;p20"/>
          <p:cNvPicPr preferRelativeResize="0"/>
          <p:nvPr/>
        </p:nvPicPr>
        <p:blipFill>
          <a:blip r:embed="rId3">
            <a:alphaModFix/>
          </a:blip>
          <a:stretch>
            <a:fillRect/>
          </a:stretch>
        </p:blipFill>
        <p:spPr>
          <a:xfrm>
            <a:off x="277350" y="1764125"/>
            <a:ext cx="7896676" cy="32571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1"/>
          <p:cNvSpPr txBox="1"/>
          <p:nvPr>
            <p:ph type="title"/>
          </p:nvPr>
        </p:nvSpPr>
        <p:spPr>
          <a:xfrm>
            <a:off x="277350" y="606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Exploratory Data Analysis</a:t>
            </a:r>
            <a:endParaRPr b="1" sz="2400">
              <a:latin typeface="Times New Roman"/>
              <a:ea typeface="Times New Roman"/>
              <a:cs typeface="Times New Roman"/>
              <a:sym typeface="Times New Roman"/>
            </a:endParaRPr>
          </a:p>
        </p:txBody>
      </p:sp>
      <p:sp>
        <p:nvSpPr>
          <p:cNvPr id="111" name="Google Shape;111;p21"/>
          <p:cNvSpPr txBox="1"/>
          <p:nvPr/>
        </p:nvSpPr>
        <p:spPr>
          <a:xfrm>
            <a:off x="230325" y="1179525"/>
            <a:ext cx="7882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Highest number of accidents occurred on the day of the week is Friday with more than 100000 crashes.</a:t>
            </a:r>
            <a:endParaRPr sz="1200">
              <a:latin typeface="Times New Roman"/>
              <a:ea typeface="Times New Roman"/>
              <a:cs typeface="Times New Roman"/>
              <a:sym typeface="Times New Roman"/>
            </a:endParaRPr>
          </a:p>
        </p:txBody>
      </p:sp>
      <p:pic>
        <p:nvPicPr>
          <p:cNvPr id="112" name="Google Shape;112;p21"/>
          <p:cNvPicPr preferRelativeResize="0"/>
          <p:nvPr/>
        </p:nvPicPr>
        <p:blipFill>
          <a:blip r:embed="rId3">
            <a:alphaModFix/>
          </a:blip>
          <a:stretch>
            <a:fillRect/>
          </a:stretch>
        </p:blipFill>
        <p:spPr>
          <a:xfrm>
            <a:off x="340450" y="1644800"/>
            <a:ext cx="7670999" cy="31790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